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Staatliches"/>
      <p:regular r:id="rId51"/>
    </p:embeddedFont>
    <p:embeddedFont>
      <p:font typeface="Raleway ExtraBold"/>
      <p:bold r:id="rId52"/>
      <p:boldItalic r:id="rId53"/>
    </p:embeddedFont>
    <p:embeddedFont>
      <p:font typeface="Raleway Black"/>
      <p:bold r:id="rId54"/>
      <p:boldItalic r:id="rId55"/>
    </p:embeddedFont>
    <p:embeddedFont>
      <p:font typeface="Baumans"/>
      <p:regular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72">
          <p15:clr>
            <a:srgbClr val="A4A3A4"/>
          </p15:clr>
        </p15:guide>
        <p15:guide id="2" pos="528">
          <p15:clr>
            <a:srgbClr val="A4A3A4"/>
          </p15:clr>
        </p15:guide>
      </p15:sldGuideLst>
    </p:ext>
    <p:ext uri="http://customooxmlschemas.google.com/">
      <go:slidesCustomData xmlns:go="http://customooxmlschemas.google.com/" r:id="rId61" roundtripDataSignature="AMtx7mgYFA3+hPLRekfm32NQPeZkMxmt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859BE2-1AD0-4233-9DBD-F681029CDDA0}">
  <a:tblStyle styleId="{25859BE2-1AD0-4233-9DBD-F681029CDDA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F3F3"/>
          </a:solidFill>
        </a:fill>
      </a:tcStyle>
    </a:wholeTbl>
    <a:band1H>
      <a:tcTxStyle/>
      <a:tcStyle>
        <a:fill>
          <a:solidFill>
            <a:srgbClr val="E5E5E5"/>
          </a:solidFill>
        </a:fill>
      </a:tcStyle>
    </a:band1H>
    <a:band2H>
      <a:tcTxStyle/>
    </a:band2H>
    <a:band1V>
      <a:tcTxStyle/>
      <a:tcStyle>
        <a:fill>
          <a:solidFill>
            <a:srgbClr val="E5E5E5"/>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2A8A0D59-F2D4-4E67-AE31-555298BDC200}" styleName="Table_1">
    <a:wholeTbl>
      <a:tcTxStyle b="off" i="off">
        <a:font>
          <a:latin typeface="Arial"/>
          <a:ea typeface="Arial"/>
          <a:cs typeface="Arial"/>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40000"/>
            </a:schemeClr>
          </a:solidFill>
        </a:fill>
      </a:tcStyle>
    </a:band1H>
    <a:band2H>
      <a:tcTxStyle/>
    </a:band2H>
    <a:band1V>
      <a:tcTxStyle/>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fill>
          <a:solidFill>
            <a:schemeClr val="accent3">
              <a:alpha val="40000"/>
            </a:schemeClr>
          </a:solidFill>
        </a:fill>
      </a:tcStyle>
    </a:band1V>
    <a:band2V>
      <a:tcTxStyle/>
    </a:band2V>
    <a:la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72" orient="horz"/>
        <p:guide pos="52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taatliches-regular.fntdata"/><Relationship Id="rId50" Type="http://schemas.openxmlformats.org/officeDocument/2006/relationships/slide" Target="slides/slide44.xml"/><Relationship Id="rId53" Type="http://schemas.openxmlformats.org/officeDocument/2006/relationships/font" Target="fonts/RalewayExtraBold-boldItalic.fntdata"/><Relationship Id="rId52" Type="http://schemas.openxmlformats.org/officeDocument/2006/relationships/font" Target="fonts/RalewayExtraBold-bold.fntdata"/><Relationship Id="rId11" Type="http://schemas.openxmlformats.org/officeDocument/2006/relationships/slide" Target="slides/slide5.xml"/><Relationship Id="rId55" Type="http://schemas.openxmlformats.org/officeDocument/2006/relationships/font" Target="fonts/RalewayBlack-boldItalic.fntdata"/><Relationship Id="rId10" Type="http://schemas.openxmlformats.org/officeDocument/2006/relationships/slide" Target="slides/slide4.xml"/><Relationship Id="rId54" Type="http://schemas.openxmlformats.org/officeDocument/2006/relationships/font" Target="fonts/RalewayBlack-bold.fntdata"/><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Baumans-regular.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1a55d4eb1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11a55d4eb1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2" name="Google Shape;112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2" name="Google Shape;12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9" name="Google Shape;140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4" name="Google Shape;141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2" name="Google Shape;145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4" name="Google Shape;151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0" name="Google Shape;157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4" name="Google Shape;160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0" name="Google Shape;161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 name="Google Shape;9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5"/>
          <p:cNvSpPr txBox="1"/>
          <p:nvPr>
            <p:ph type="ctrTitle"/>
          </p:nvPr>
        </p:nvSpPr>
        <p:spPr>
          <a:xfrm>
            <a:off x="720000" y="1250048"/>
            <a:ext cx="5090700" cy="140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5000"/>
              <a:buFont typeface="Raleway ExtraBold"/>
              <a:buNone/>
              <a:defRPr sz="5000">
                <a:solidFill>
                  <a:schemeClr val="lt1"/>
                </a:solidFill>
                <a:latin typeface="Raleway ExtraBold"/>
                <a:ea typeface="Raleway ExtraBold"/>
                <a:cs typeface="Raleway ExtraBold"/>
                <a:sym typeface="Raleway ExtraBold"/>
              </a:defRPr>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10" name="Google Shape;10;p45"/>
          <p:cNvSpPr txBox="1"/>
          <p:nvPr>
            <p:ph idx="1" type="subTitle"/>
          </p:nvPr>
        </p:nvSpPr>
        <p:spPr>
          <a:xfrm>
            <a:off x="720000" y="2984725"/>
            <a:ext cx="3387900" cy="92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grpSp>
        <p:nvGrpSpPr>
          <p:cNvPr id="11" name="Google Shape;11;p45"/>
          <p:cNvGrpSpPr/>
          <p:nvPr/>
        </p:nvGrpSpPr>
        <p:grpSpPr>
          <a:xfrm>
            <a:off x="8831311" y="1478060"/>
            <a:ext cx="312682" cy="2193964"/>
            <a:chOff x="8954936" y="1478060"/>
            <a:chExt cx="312682" cy="2193964"/>
          </a:xfrm>
        </p:grpSpPr>
        <p:sp>
          <p:nvSpPr>
            <p:cNvPr id="12" name="Google Shape;12;p45"/>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5"/>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5"/>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5"/>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5"/>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5"/>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5"/>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5"/>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5"/>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5"/>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5"/>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5"/>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5"/>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5"/>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5"/>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5"/>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5"/>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5"/>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5"/>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5"/>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5"/>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5"/>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5"/>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5"/>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5"/>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5"/>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5"/>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5"/>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5"/>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5"/>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11" name="Shape 411"/>
        <p:cNvGrpSpPr/>
        <p:nvPr/>
      </p:nvGrpSpPr>
      <p:grpSpPr>
        <a:xfrm>
          <a:off x="0" y="0"/>
          <a:ext cx="0" cy="0"/>
          <a:chOff x="0" y="0"/>
          <a:chExt cx="0" cy="0"/>
        </a:xfrm>
      </p:grpSpPr>
      <p:sp>
        <p:nvSpPr>
          <p:cNvPr id="412" name="Google Shape;412;p54"/>
          <p:cNvSpPr/>
          <p:nvPr/>
        </p:nvSpPr>
        <p:spPr>
          <a:xfrm>
            <a:off x="281250" y="-94000"/>
            <a:ext cx="8581500" cy="5089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54"/>
          <p:cNvGrpSpPr/>
          <p:nvPr/>
        </p:nvGrpSpPr>
        <p:grpSpPr>
          <a:xfrm flipH="1">
            <a:off x="6350182" y="661664"/>
            <a:ext cx="3823739" cy="312683"/>
            <a:chOff x="9422000" y="4481475"/>
            <a:chExt cx="2137600" cy="174800"/>
          </a:xfrm>
        </p:grpSpPr>
        <p:sp>
          <p:nvSpPr>
            <p:cNvPr id="414" name="Google Shape;414;p54"/>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4"/>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4"/>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4"/>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4"/>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4"/>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4"/>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4"/>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4"/>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4"/>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4"/>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4"/>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4"/>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4"/>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4"/>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4"/>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4"/>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4"/>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4"/>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4"/>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4"/>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4"/>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4"/>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4"/>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4"/>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4"/>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4"/>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4"/>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4"/>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4"/>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4"/>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4"/>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4"/>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4"/>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4"/>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4"/>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4"/>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4"/>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4"/>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4"/>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4"/>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4"/>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4"/>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4"/>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4"/>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4"/>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4"/>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4"/>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4"/>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4"/>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4"/>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4"/>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54"/>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467" name="Google Shape;467;p54"/>
          <p:cNvSpPr txBox="1"/>
          <p:nvPr>
            <p:ph idx="2" type="ctrTitle"/>
          </p:nvPr>
        </p:nvSpPr>
        <p:spPr>
          <a:xfrm>
            <a:off x="1905199" y="198322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68" name="Google Shape;468;p54"/>
          <p:cNvSpPr txBox="1"/>
          <p:nvPr>
            <p:ph idx="1" type="subTitle"/>
          </p:nvPr>
        </p:nvSpPr>
        <p:spPr>
          <a:xfrm>
            <a:off x="1905200" y="2322800"/>
            <a:ext cx="2251800" cy="7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469" name="Google Shape;469;p54"/>
          <p:cNvSpPr txBox="1"/>
          <p:nvPr>
            <p:ph idx="3" type="ctrTitle"/>
          </p:nvPr>
        </p:nvSpPr>
        <p:spPr>
          <a:xfrm>
            <a:off x="6019799" y="198322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70" name="Google Shape;470;p54"/>
          <p:cNvSpPr txBox="1"/>
          <p:nvPr>
            <p:ph idx="4" type="subTitle"/>
          </p:nvPr>
        </p:nvSpPr>
        <p:spPr>
          <a:xfrm>
            <a:off x="6019800" y="2322800"/>
            <a:ext cx="2251800" cy="7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471" name="Google Shape;471;p54"/>
          <p:cNvSpPr txBox="1"/>
          <p:nvPr>
            <p:ph idx="5" type="ctrTitle"/>
          </p:nvPr>
        </p:nvSpPr>
        <p:spPr>
          <a:xfrm>
            <a:off x="1905199" y="3319099"/>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72" name="Google Shape;472;p54"/>
          <p:cNvSpPr txBox="1"/>
          <p:nvPr>
            <p:ph idx="6" type="subTitle"/>
          </p:nvPr>
        </p:nvSpPr>
        <p:spPr>
          <a:xfrm>
            <a:off x="1905200" y="3658675"/>
            <a:ext cx="2251800" cy="7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473" name="Google Shape;473;p54"/>
          <p:cNvSpPr txBox="1"/>
          <p:nvPr>
            <p:ph idx="7" type="ctrTitle"/>
          </p:nvPr>
        </p:nvSpPr>
        <p:spPr>
          <a:xfrm>
            <a:off x="6019799" y="3319099"/>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74" name="Google Shape;474;p54"/>
          <p:cNvSpPr txBox="1"/>
          <p:nvPr>
            <p:ph idx="8" type="subTitle"/>
          </p:nvPr>
        </p:nvSpPr>
        <p:spPr>
          <a:xfrm>
            <a:off x="6019800" y="3658675"/>
            <a:ext cx="2251800" cy="7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475" name="Shape 4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
    <p:bg>
      <p:bgPr>
        <a:solidFill>
          <a:schemeClr val="accent2"/>
        </a:solidFill>
      </p:bgPr>
    </p:bg>
    <p:spTree>
      <p:nvGrpSpPr>
        <p:cNvPr id="476" name="Shape 476"/>
        <p:cNvGrpSpPr/>
        <p:nvPr/>
      </p:nvGrpSpPr>
      <p:grpSpPr>
        <a:xfrm>
          <a:off x="0" y="0"/>
          <a:ext cx="0" cy="0"/>
          <a:chOff x="0" y="0"/>
          <a:chExt cx="0" cy="0"/>
        </a:xfrm>
      </p:grpSpPr>
      <p:sp>
        <p:nvSpPr>
          <p:cNvPr id="477" name="Google Shape;477;p56"/>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478" name="Google Shape;478;p56"/>
          <p:cNvSpPr txBox="1"/>
          <p:nvPr>
            <p:ph idx="1" type="subTitle"/>
          </p:nvPr>
        </p:nvSpPr>
        <p:spPr>
          <a:xfrm>
            <a:off x="738975" y="1361100"/>
            <a:ext cx="7685100" cy="320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p:txBody>
      </p:sp>
      <p:grpSp>
        <p:nvGrpSpPr>
          <p:cNvPr id="479" name="Google Shape;479;p56"/>
          <p:cNvGrpSpPr/>
          <p:nvPr/>
        </p:nvGrpSpPr>
        <p:grpSpPr>
          <a:xfrm flipH="1">
            <a:off x="7410682" y="4830814"/>
            <a:ext cx="3823739" cy="312683"/>
            <a:chOff x="9422000" y="4481475"/>
            <a:chExt cx="2137600" cy="174800"/>
          </a:xfrm>
        </p:grpSpPr>
        <p:sp>
          <p:nvSpPr>
            <p:cNvPr id="480" name="Google Shape;480;p56"/>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6"/>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6"/>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6"/>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6"/>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6"/>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6"/>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6"/>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6"/>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6"/>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6"/>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6"/>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6"/>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6"/>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6"/>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6"/>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6"/>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6"/>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6"/>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6"/>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6"/>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6"/>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6"/>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6"/>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6"/>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6"/>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6"/>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6"/>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6"/>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6"/>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6"/>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6"/>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6"/>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6"/>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6"/>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6"/>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6"/>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6"/>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6"/>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6"/>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6"/>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6"/>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6"/>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6"/>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6"/>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6"/>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6"/>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6"/>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6"/>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6"/>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6"/>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6"/>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2" name="Shape 532"/>
        <p:cNvGrpSpPr/>
        <p:nvPr/>
      </p:nvGrpSpPr>
      <p:grpSpPr>
        <a:xfrm>
          <a:off x="0" y="0"/>
          <a:ext cx="0" cy="0"/>
          <a:chOff x="0" y="0"/>
          <a:chExt cx="0" cy="0"/>
        </a:xfrm>
      </p:grpSpPr>
      <p:sp>
        <p:nvSpPr>
          <p:cNvPr id="533" name="Google Shape;533;p57"/>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534" name="Google Shape;534;p57"/>
          <p:cNvSpPr/>
          <p:nvPr/>
        </p:nvSpPr>
        <p:spPr>
          <a:xfrm rot="5400000">
            <a:off x="1380175" y="-1594175"/>
            <a:ext cx="5094900" cy="8066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5" name="Google Shape;535;p57"/>
          <p:cNvGrpSpPr/>
          <p:nvPr/>
        </p:nvGrpSpPr>
        <p:grpSpPr>
          <a:xfrm flipH="1">
            <a:off x="6350182" y="661664"/>
            <a:ext cx="3823739" cy="312683"/>
            <a:chOff x="9422000" y="4481475"/>
            <a:chExt cx="2137600" cy="174800"/>
          </a:xfrm>
        </p:grpSpPr>
        <p:sp>
          <p:nvSpPr>
            <p:cNvPr id="536" name="Google Shape;536;p57"/>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7"/>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7"/>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7"/>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7"/>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7"/>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7"/>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7"/>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7"/>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7"/>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7"/>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7"/>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7"/>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7"/>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7"/>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7"/>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7"/>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7"/>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7"/>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7"/>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7"/>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7"/>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7"/>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7"/>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7"/>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7"/>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7"/>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7"/>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7"/>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7"/>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7"/>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7"/>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7"/>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7"/>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7"/>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7"/>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7"/>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7"/>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7"/>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7"/>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7"/>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7"/>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7"/>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7"/>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7"/>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7"/>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7"/>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7"/>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7"/>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7"/>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7"/>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7"/>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8" name="Shape 588"/>
        <p:cNvGrpSpPr/>
        <p:nvPr/>
      </p:nvGrpSpPr>
      <p:grpSpPr>
        <a:xfrm>
          <a:off x="0" y="0"/>
          <a:ext cx="0" cy="0"/>
          <a:chOff x="0" y="0"/>
          <a:chExt cx="0" cy="0"/>
        </a:xfrm>
      </p:grpSpPr>
      <p:sp>
        <p:nvSpPr>
          <p:cNvPr id="589" name="Google Shape;589;p58"/>
          <p:cNvSpPr/>
          <p:nvPr/>
        </p:nvSpPr>
        <p:spPr>
          <a:xfrm>
            <a:off x="1239975" y="680250"/>
            <a:ext cx="5506200" cy="37830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8"/>
          <p:cNvSpPr/>
          <p:nvPr/>
        </p:nvSpPr>
        <p:spPr>
          <a:xfrm>
            <a:off x="465275" y="467400"/>
            <a:ext cx="5565600" cy="420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8"/>
          <p:cNvSpPr txBox="1"/>
          <p:nvPr>
            <p:ph type="ctrTitle"/>
          </p:nvPr>
        </p:nvSpPr>
        <p:spPr>
          <a:xfrm>
            <a:off x="720000" y="794600"/>
            <a:ext cx="4004400" cy="141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5000"/>
              <a:buFont typeface="Raleway ExtraBold"/>
              <a:buNone/>
              <a:defRPr sz="5000">
                <a:solidFill>
                  <a:schemeClr val="lt1"/>
                </a:solidFill>
                <a:latin typeface="Raleway ExtraBold"/>
                <a:ea typeface="Raleway ExtraBold"/>
                <a:cs typeface="Raleway ExtraBold"/>
                <a:sym typeface="Raleway ExtraBold"/>
              </a:defRPr>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592" name="Google Shape;592;p58"/>
          <p:cNvSpPr txBox="1"/>
          <p:nvPr>
            <p:ph idx="1" type="subTitle"/>
          </p:nvPr>
        </p:nvSpPr>
        <p:spPr>
          <a:xfrm>
            <a:off x="720000" y="2287750"/>
            <a:ext cx="4709100" cy="141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593" name="Google Shape;593;p58"/>
          <p:cNvSpPr txBox="1"/>
          <p:nvPr/>
        </p:nvSpPr>
        <p:spPr>
          <a:xfrm>
            <a:off x="720000" y="3787900"/>
            <a:ext cx="4518900" cy="33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US" sz="1000" u="none" cap="none" strike="noStrike">
                <a:solidFill>
                  <a:schemeClr val="lt1"/>
                </a:solidFill>
                <a:latin typeface="Open Sans"/>
                <a:ea typeface="Open Sans"/>
                <a:cs typeface="Open Sans"/>
                <a:sym typeface="Open Sans"/>
              </a:rPr>
              <a:t>CREDITS: This presentation template was created by </a:t>
            </a:r>
            <a:r>
              <a:rPr b="1" i="0" lang="en-US" sz="1000" u="none" cap="none" strike="noStrike">
                <a:solidFill>
                  <a:schemeClr val="lt1"/>
                </a:solidFill>
                <a:uFill>
                  <a:noFill/>
                </a:uFill>
                <a:latin typeface="Open Sans"/>
                <a:ea typeface="Open Sans"/>
                <a:cs typeface="Open Sans"/>
                <a:sym typeface="Open Sans"/>
                <a:hlinkClick r:id="rId2">
                  <a:extLst>
                    <a:ext uri="{A12FA001-AC4F-418D-AE19-62706E023703}">
                      <ahyp:hlinkClr val="tx"/>
                    </a:ext>
                  </a:extLst>
                </a:hlinkClick>
              </a:rPr>
              <a:t>Slidesgo</a:t>
            </a:r>
            <a:r>
              <a:rPr b="0" i="0" lang="en-US" sz="1000" u="none" cap="none" strike="noStrike">
                <a:solidFill>
                  <a:schemeClr val="lt1"/>
                </a:solidFill>
                <a:latin typeface="Open Sans"/>
                <a:ea typeface="Open Sans"/>
                <a:cs typeface="Open Sans"/>
                <a:sym typeface="Open Sans"/>
              </a:rPr>
              <a:t>, including icons by </a:t>
            </a:r>
            <a:r>
              <a:rPr b="1" i="0" lang="en-US" sz="1000" u="none" cap="none" strike="noStrike">
                <a:solidFill>
                  <a:schemeClr val="lt1"/>
                </a:solidFill>
                <a:uFill>
                  <a:noFill/>
                </a:uFill>
                <a:latin typeface="Open Sans"/>
                <a:ea typeface="Open Sans"/>
                <a:cs typeface="Open Sans"/>
                <a:sym typeface="Open Sans"/>
                <a:hlinkClick r:id="rId3">
                  <a:extLst>
                    <a:ext uri="{A12FA001-AC4F-418D-AE19-62706E023703}">
                      <ahyp:hlinkClr val="tx"/>
                    </a:ext>
                  </a:extLst>
                </a:hlinkClick>
              </a:rPr>
              <a:t>Flaticon</a:t>
            </a:r>
            <a:r>
              <a:rPr b="0" i="0" lang="en-US" sz="1000" u="none" cap="none" strike="noStrike">
                <a:solidFill>
                  <a:schemeClr val="lt1"/>
                </a:solidFill>
                <a:latin typeface="Open Sans"/>
                <a:ea typeface="Open Sans"/>
                <a:cs typeface="Open Sans"/>
                <a:sym typeface="Open Sans"/>
              </a:rPr>
              <a:t>, and infographics &amp; images by </a:t>
            </a:r>
            <a:r>
              <a:rPr b="1" i="0" lang="en-US" sz="1000" u="none" cap="none" strike="noStrike">
                <a:solidFill>
                  <a:schemeClr val="lt1"/>
                </a:solidFill>
                <a:uFill>
                  <a:noFill/>
                </a:uFill>
                <a:latin typeface="Open Sans"/>
                <a:ea typeface="Open Sans"/>
                <a:cs typeface="Open Sans"/>
                <a:sym typeface="Open Sans"/>
                <a:hlinkClick r:id="rId4">
                  <a:extLst>
                    <a:ext uri="{A12FA001-AC4F-418D-AE19-62706E023703}">
                      <ahyp:hlinkClr val="tx"/>
                    </a:ext>
                  </a:extLst>
                </a:hlinkClick>
              </a:rPr>
              <a:t>Freepik</a:t>
            </a:r>
            <a:r>
              <a:rPr b="0" i="0" lang="en-US" sz="1000" u="none" cap="none" strike="noStrike">
                <a:solidFill>
                  <a:schemeClr val="lt1"/>
                </a:solidFill>
                <a:latin typeface="Open Sans"/>
                <a:ea typeface="Open Sans"/>
                <a:cs typeface="Open Sans"/>
                <a:sym typeface="Open Sans"/>
              </a:rPr>
              <a:t>. </a:t>
            </a:r>
            <a:endParaRPr b="0" i="0" sz="1000" u="none" cap="none" strike="noStrike">
              <a:solidFill>
                <a:schemeClr val="lt1"/>
              </a:solidFill>
              <a:latin typeface="Open Sans"/>
              <a:ea typeface="Open Sans"/>
              <a:cs typeface="Open Sans"/>
              <a:sym typeface="Open Sans"/>
            </a:endParaRPr>
          </a:p>
        </p:txBody>
      </p:sp>
      <p:grpSp>
        <p:nvGrpSpPr>
          <p:cNvPr id="594" name="Google Shape;594;p58"/>
          <p:cNvGrpSpPr/>
          <p:nvPr/>
        </p:nvGrpSpPr>
        <p:grpSpPr>
          <a:xfrm>
            <a:off x="8831311" y="1478060"/>
            <a:ext cx="312682" cy="2193964"/>
            <a:chOff x="8954936" y="1478060"/>
            <a:chExt cx="312682" cy="2193964"/>
          </a:xfrm>
        </p:grpSpPr>
        <p:sp>
          <p:nvSpPr>
            <p:cNvPr id="595" name="Google Shape;595;p58"/>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58"/>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8"/>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8"/>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8"/>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8"/>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8"/>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8"/>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8"/>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8"/>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8"/>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8"/>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8"/>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8"/>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8"/>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8"/>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8"/>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8"/>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8"/>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8"/>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8"/>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8"/>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8"/>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8"/>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8"/>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8"/>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8"/>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8"/>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8"/>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8"/>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5" name="Shape 625"/>
        <p:cNvGrpSpPr/>
        <p:nvPr/>
      </p:nvGrpSpPr>
      <p:grpSpPr>
        <a:xfrm>
          <a:off x="0" y="0"/>
          <a:ext cx="0" cy="0"/>
          <a:chOff x="0" y="0"/>
          <a:chExt cx="0" cy="0"/>
        </a:xfrm>
      </p:grpSpPr>
      <p:sp>
        <p:nvSpPr>
          <p:cNvPr id="626" name="Google Shape;626;p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5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28" name="Google Shape;628;p5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29" name="Google Shape;629;p5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30" name="Shape 63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631" name="Shape 631"/>
        <p:cNvGrpSpPr/>
        <p:nvPr/>
      </p:nvGrpSpPr>
      <p:grpSpPr>
        <a:xfrm>
          <a:off x="0" y="0"/>
          <a:ext cx="0" cy="0"/>
          <a:chOff x="0" y="0"/>
          <a:chExt cx="0" cy="0"/>
        </a:xfrm>
      </p:grpSpPr>
      <p:sp>
        <p:nvSpPr>
          <p:cNvPr id="632" name="Google Shape;632;p61"/>
          <p:cNvSpPr/>
          <p:nvPr/>
        </p:nvSpPr>
        <p:spPr>
          <a:xfrm rot="5400000">
            <a:off x="-2304210" y="2080950"/>
            <a:ext cx="5506200" cy="98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1"/>
          <p:cNvSpPr/>
          <p:nvPr/>
        </p:nvSpPr>
        <p:spPr>
          <a:xfrm rot="5400000">
            <a:off x="5932411" y="2086050"/>
            <a:ext cx="5506200" cy="971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1"/>
          <p:cNvSpPr/>
          <p:nvPr/>
        </p:nvSpPr>
        <p:spPr>
          <a:xfrm rot="5400000">
            <a:off x="1789200" y="-1730925"/>
            <a:ext cx="5565600" cy="7869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 name="Google Shape;635;p61"/>
          <p:cNvGrpSpPr/>
          <p:nvPr/>
        </p:nvGrpSpPr>
        <p:grpSpPr>
          <a:xfrm>
            <a:off x="8355436" y="1478060"/>
            <a:ext cx="312682" cy="2193964"/>
            <a:chOff x="8954936" y="1478060"/>
            <a:chExt cx="312682" cy="2193964"/>
          </a:xfrm>
        </p:grpSpPr>
        <p:sp>
          <p:nvSpPr>
            <p:cNvPr id="636" name="Google Shape;636;p61"/>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1"/>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1"/>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1"/>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1"/>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1"/>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6" name="Google Shape;666;p61"/>
          <p:cNvGrpSpPr/>
          <p:nvPr/>
        </p:nvGrpSpPr>
        <p:grpSpPr>
          <a:xfrm>
            <a:off x="478261" y="1478060"/>
            <a:ext cx="312682" cy="2193964"/>
            <a:chOff x="8954936" y="1478060"/>
            <a:chExt cx="312682" cy="2193964"/>
          </a:xfrm>
        </p:grpSpPr>
        <p:sp>
          <p:nvSpPr>
            <p:cNvPr id="667" name="Google Shape;667;p61"/>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1"/>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1"/>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1"/>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1"/>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1"/>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4_1_1_1">
    <p:spTree>
      <p:nvGrpSpPr>
        <p:cNvPr id="697" name="Shape 697"/>
        <p:cNvGrpSpPr/>
        <p:nvPr/>
      </p:nvGrpSpPr>
      <p:grpSpPr>
        <a:xfrm>
          <a:off x="0" y="0"/>
          <a:ext cx="0" cy="0"/>
          <a:chOff x="0" y="0"/>
          <a:chExt cx="0" cy="0"/>
        </a:xfrm>
      </p:grpSpPr>
      <p:sp>
        <p:nvSpPr>
          <p:cNvPr id="698" name="Google Shape;698;p62"/>
          <p:cNvSpPr/>
          <p:nvPr/>
        </p:nvSpPr>
        <p:spPr>
          <a:xfrm rot="5400000">
            <a:off x="1380175" y="-1594175"/>
            <a:ext cx="5094900" cy="8066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9" name="Google Shape;699;p62"/>
          <p:cNvGrpSpPr/>
          <p:nvPr/>
        </p:nvGrpSpPr>
        <p:grpSpPr>
          <a:xfrm flipH="1">
            <a:off x="6350182" y="661664"/>
            <a:ext cx="3823739" cy="312683"/>
            <a:chOff x="9422000" y="4481475"/>
            <a:chExt cx="2137600" cy="174800"/>
          </a:xfrm>
        </p:grpSpPr>
        <p:sp>
          <p:nvSpPr>
            <p:cNvPr id="700" name="Google Shape;700;p62"/>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2"/>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2"/>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2"/>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2"/>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2"/>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2"/>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2"/>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2"/>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2"/>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2"/>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2"/>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2"/>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2"/>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2"/>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2"/>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2"/>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2"/>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2"/>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2"/>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2"/>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2"/>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2"/>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2"/>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2"/>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2"/>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2"/>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2"/>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2"/>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2"/>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2"/>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2"/>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2"/>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2"/>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2"/>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2"/>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2"/>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2"/>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2"/>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2"/>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2"/>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2"/>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2"/>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2"/>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2"/>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2"/>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2"/>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2"/>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2"/>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2"/>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2"/>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2"/>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2"/>
        </a:solidFill>
      </p:bgPr>
    </p:bg>
    <p:spTree>
      <p:nvGrpSpPr>
        <p:cNvPr id="42" name="Shape 42"/>
        <p:cNvGrpSpPr/>
        <p:nvPr/>
      </p:nvGrpSpPr>
      <p:grpSpPr>
        <a:xfrm>
          <a:off x="0" y="0"/>
          <a:ext cx="0" cy="0"/>
          <a:chOff x="0" y="0"/>
          <a:chExt cx="0" cy="0"/>
        </a:xfrm>
      </p:grpSpPr>
      <p:sp>
        <p:nvSpPr>
          <p:cNvPr id="43" name="Google Shape;43;p46"/>
          <p:cNvSpPr/>
          <p:nvPr/>
        </p:nvSpPr>
        <p:spPr>
          <a:xfrm rot="5400000">
            <a:off x="-2304210" y="2080950"/>
            <a:ext cx="5506200" cy="98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6"/>
          <p:cNvSpPr/>
          <p:nvPr/>
        </p:nvSpPr>
        <p:spPr>
          <a:xfrm rot="5400000">
            <a:off x="5932411" y="2086050"/>
            <a:ext cx="5506200" cy="971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6"/>
          <p:cNvSpPr/>
          <p:nvPr/>
        </p:nvSpPr>
        <p:spPr>
          <a:xfrm rot="5400000">
            <a:off x="1789200" y="-1730925"/>
            <a:ext cx="5565600" cy="7869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6"/>
          <p:cNvSpPr txBox="1"/>
          <p:nvPr>
            <p:ph type="title"/>
          </p:nvPr>
        </p:nvSpPr>
        <p:spPr>
          <a:xfrm>
            <a:off x="1286575" y="1977200"/>
            <a:ext cx="37887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47" name="Google Shape;47;p46"/>
          <p:cNvSpPr txBox="1"/>
          <p:nvPr>
            <p:ph idx="2" type="title"/>
          </p:nvPr>
        </p:nvSpPr>
        <p:spPr>
          <a:xfrm>
            <a:off x="1286575" y="3615500"/>
            <a:ext cx="37887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48" name="Google Shape;48;p46"/>
          <p:cNvSpPr txBox="1"/>
          <p:nvPr>
            <p:ph idx="3" type="title"/>
          </p:nvPr>
        </p:nvSpPr>
        <p:spPr>
          <a:xfrm>
            <a:off x="4037825" y="1977200"/>
            <a:ext cx="37887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49" name="Google Shape;49;p46"/>
          <p:cNvSpPr txBox="1"/>
          <p:nvPr>
            <p:ph idx="4" type="title"/>
          </p:nvPr>
        </p:nvSpPr>
        <p:spPr>
          <a:xfrm>
            <a:off x="4037825" y="3615500"/>
            <a:ext cx="37887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50" name="Google Shape;50;p46"/>
          <p:cNvSpPr txBox="1"/>
          <p:nvPr>
            <p:ph idx="5" type="title"/>
          </p:nvPr>
        </p:nvSpPr>
        <p:spPr>
          <a:xfrm>
            <a:off x="2030100" y="477600"/>
            <a:ext cx="5083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500"/>
            </a:lvl1pPr>
            <a:lvl2pPr lvl="1"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51" name="Google Shape;51;p46"/>
          <p:cNvSpPr txBox="1"/>
          <p:nvPr>
            <p:ph idx="6" type="ctrTitle"/>
          </p:nvPr>
        </p:nvSpPr>
        <p:spPr>
          <a:xfrm>
            <a:off x="2131224" y="200977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2" name="Google Shape;52;p46"/>
          <p:cNvSpPr txBox="1"/>
          <p:nvPr>
            <p:ph idx="1" type="subTitle"/>
          </p:nvPr>
        </p:nvSpPr>
        <p:spPr>
          <a:xfrm>
            <a:off x="2131224" y="2349350"/>
            <a:ext cx="22518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p:txBody>
      </p:sp>
      <p:sp>
        <p:nvSpPr>
          <p:cNvPr id="53" name="Google Shape;53;p46"/>
          <p:cNvSpPr txBox="1"/>
          <p:nvPr>
            <p:ph idx="7" type="ctrTitle"/>
          </p:nvPr>
        </p:nvSpPr>
        <p:spPr>
          <a:xfrm>
            <a:off x="2131224" y="364807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4" name="Google Shape;54;p46"/>
          <p:cNvSpPr txBox="1"/>
          <p:nvPr>
            <p:ph idx="8" type="subTitle"/>
          </p:nvPr>
        </p:nvSpPr>
        <p:spPr>
          <a:xfrm>
            <a:off x="2131224" y="3987650"/>
            <a:ext cx="22518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p:txBody>
      </p:sp>
      <p:sp>
        <p:nvSpPr>
          <p:cNvPr id="55" name="Google Shape;55;p46"/>
          <p:cNvSpPr txBox="1"/>
          <p:nvPr>
            <p:ph idx="9" type="ctrTitle"/>
          </p:nvPr>
        </p:nvSpPr>
        <p:spPr>
          <a:xfrm>
            <a:off x="4882474" y="200977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6" name="Google Shape;56;p46"/>
          <p:cNvSpPr txBox="1"/>
          <p:nvPr>
            <p:ph idx="13" type="subTitle"/>
          </p:nvPr>
        </p:nvSpPr>
        <p:spPr>
          <a:xfrm>
            <a:off x="4882474" y="2349350"/>
            <a:ext cx="22518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p:txBody>
      </p:sp>
      <p:sp>
        <p:nvSpPr>
          <p:cNvPr id="57" name="Google Shape;57;p46"/>
          <p:cNvSpPr txBox="1"/>
          <p:nvPr>
            <p:ph idx="14" type="ctrTitle"/>
          </p:nvPr>
        </p:nvSpPr>
        <p:spPr>
          <a:xfrm>
            <a:off x="4882474" y="364807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8" name="Google Shape;58;p46"/>
          <p:cNvSpPr txBox="1"/>
          <p:nvPr>
            <p:ph idx="15" type="subTitle"/>
          </p:nvPr>
        </p:nvSpPr>
        <p:spPr>
          <a:xfrm>
            <a:off x="4882474" y="3987650"/>
            <a:ext cx="22518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p:txBody>
      </p:sp>
      <p:grpSp>
        <p:nvGrpSpPr>
          <p:cNvPr id="59" name="Google Shape;59;p46"/>
          <p:cNvGrpSpPr/>
          <p:nvPr/>
        </p:nvGrpSpPr>
        <p:grpSpPr>
          <a:xfrm>
            <a:off x="8355436" y="1478060"/>
            <a:ext cx="312682" cy="2193964"/>
            <a:chOff x="8954936" y="1478060"/>
            <a:chExt cx="312682" cy="2193964"/>
          </a:xfrm>
        </p:grpSpPr>
        <p:sp>
          <p:nvSpPr>
            <p:cNvPr id="60" name="Google Shape;60;p46"/>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6"/>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6"/>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6"/>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6"/>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6"/>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6"/>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6"/>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6"/>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6"/>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6"/>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6"/>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6"/>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6"/>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6"/>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6"/>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6"/>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6"/>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6"/>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6"/>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6"/>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6"/>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6"/>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6"/>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6"/>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6"/>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6"/>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6"/>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6"/>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6"/>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 name="Google Shape;90;p46"/>
          <p:cNvGrpSpPr/>
          <p:nvPr/>
        </p:nvGrpSpPr>
        <p:grpSpPr>
          <a:xfrm>
            <a:off x="504811" y="1478060"/>
            <a:ext cx="312682" cy="2193964"/>
            <a:chOff x="8954936" y="1478060"/>
            <a:chExt cx="312682" cy="2193964"/>
          </a:xfrm>
        </p:grpSpPr>
        <p:sp>
          <p:nvSpPr>
            <p:cNvPr id="91" name="Google Shape;91;p46"/>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6"/>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6"/>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6"/>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6"/>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6"/>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6"/>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6"/>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6"/>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6"/>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6"/>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6"/>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6"/>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6"/>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6"/>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6"/>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6"/>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6"/>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6"/>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6"/>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6"/>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6"/>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6"/>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6"/>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6"/>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6"/>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6"/>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 name="Shape 121"/>
        <p:cNvGrpSpPr/>
        <p:nvPr/>
      </p:nvGrpSpPr>
      <p:grpSpPr>
        <a:xfrm>
          <a:off x="0" y="0"/>
          <a:ext cx="0" cy="0"/>
          <a:chOff x="0" y="0"/>
          <a:chExt cx="0" cy="0"/>
        </a:xfrm>
      </p:grpSpPr>
      <p:sp>
        <p:nvSpPr>
          <p:cNvPr id="122" name="Google Shape;122;p47"/>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7"/>
          <p:cNvSpPr txBox="1"/>
          <p:nvPr>
            <p:ph type="title"/>
          </p:nvPr>
        </p:nvSpPr>
        <p:spPr>
          <a:xfrm>
            <a:off x="720000" y="2329825"/>
            <a:ext cx="2497200" cy="104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4" name="Google Shape;124;p47"/>
          <p:cNvSpPr txBox="1"/>
          <p:nvPr>
            <p:ph idx="2" type="title"/>
          </p:nvPr>
        </p:nvSpPr>
        <p:spPr>
          <a:xfrm>
            <a:off x="3369625" y="801450"/>
            <a:ext cx="2325600" cy="1790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0"/>
              <a:buFont typeface="Open Sans"/>
              <a:buNone/>
              <a:defRPr b="1" sz="14000" u="none">
                <a:latin typeface="Open Sans"/>
                <a:ea typeface="Open Sans"/>
                <a:cs typeface="Open Sans"/>
                <a:sym typeface="Open Sans"/>
              </a:defRPr>
            </a:lvl1pPr>
            <a:lvl2pPr lvl="1"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2pPr>
            <a:lvl3pPr lvl="2"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3pPr>
            <a:lvl4pPr lvl="3"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4pPr>
            <a:lvl5pPr lvl="4"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5pPr>
            <a:lvl6pPr lvl="5"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6pPr>
            <a:lvl7pPr lvl="6"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7pPr>
            <a:lvl8pPr lvl="7"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8pPr>
            <a:lvl9pPr lvl="8" algn="r">
              <a:lnSpc>
                <a:spcPct val="100000"/>
              </a:lnSpc>
              <a:spcBef>
                <a:spcPts val="0"/>
              </a:spcBef>
              <a:spcAft>
                <a:spcPts val="0"/>
              </a:spcAft>
              <a:buClr>
                <a:schemeClr val="accent3"/>
              </a:buClr>
              <a:buSzPts val="14000"/>
              <a:buFont typeface="Open Sans"/>
              <a:buNone/>
              <a:defRPr b="1" sz="14000" u="none">
                <a:solidFill>
                  <a:schemeClr val="accent3"/>
                </a:solidFill>
                <a:latin typeface="Open Sans"/>
                <a:ea typeface="Open Sans"/>
                <a:cs typeface="Open Sans"/>
                <a:sym typeface="Open Sans"/>
              </a:defRPr>
            </a:lvl9pPr>
          </a:lstStyle>
          <a:p/>
        </p:txBody>
      </p:sp>
      <p:sp>
        <p:nvSpPr>
          <p:cNvPr id="125" name="Google Shape;125;p47"/>
          <p:cNvSpPr txBox="1"/>
          <p:nvPr>
            <p:ph idx="1" type="subTitle"/>
          </p:nvPr>
        </p:nvSpPr>
        <p:spPr>
          <a:xfrm>
            <a:off x="720000" y="3415675"/>
            <a:ext cx="2916300" cy="64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
    <p:spTree>
      <p:nvGrpSpPr>
        <p:cNvPr id="126" name="Shape 126"/>
        <p:cNvGrpSpPr/>
        <p:nvPr/>
      </p:nvGrpSpPr>
      <p:grpSpPr>
        <a:xfrm>
          <a:off x="0" y="0"/>
          <a:ext cx="0" cy="0"/>
          <a:chOff x="0" y="0"/>
          <a:chExt cx="0" cy="0"/>
        </a:xfrm>
      </p:grpSpPr>
      <p:sp>
        <p:nvSpPr>
          <p:cNvPr id="127" name="Google Shape;127;p48"/>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128" name="Google Shape;128;p48"/>
          <p:cNvSpPr txBox="1"/>
          <p:nvPr>
            <p:ph idx="2" type="ctrTitle"/>
          </p:nvPr>
        </p:nvSpPr>
        <p:spPr>
          <a:xfrm>
            <a:off x="720000" y="3166375"/>
            <a:ext cx="1902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9" name="Google Shape;129;p48"/>
          <p:cNvSpPr txBox="1"/>
          <p:nvPr>
            <p:ph idx="1" type="subTitle"/>
          </p:nvPr>
        </p:nvSpPr>
        <p:spPr>
          <a:xfrm>
            <a:off x="720000" y="3505950"/>
            <a:ext cx="19023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p:txBody>
      </p:sp>
      <p:sp>
        <p:nvSpPr>
          <p:cNvPr id="130" name="Google Shape;130;p48"/>
          <p:cNvSpPr txBox="1"/>
          <p:nvPr>
            <p:ph idx="3" type="ctrTitle"/>
          </p:nvPr>
        </p:nvSpPr>
        <p:spPr>
          <a:xfrm>
            <a:off x="3620861" y="3166375"/>
            <a:ext cx="1902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31" name="Google Shape;131;p48"/>
          <p:cNvSpPr txBox="1"/>
          <p:nvPr>
            <p:ph idx="4" type="subTitle"/>
          </p:nvPr>
        </p:nvSpPr>
        <p:spPr>
          <a:xfrm>
            <a:off x="3620862" y="3505950"/>
            <a:ext cx="19023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p:txBody>
      </p:sp>
      <p:sp>
        <p:nvSpPr>
          <p:cNvPr id="132" name="Google Shape;132;p48"/>
          <p:cNvSpPr txBox="1"/>
          <p:nvPr>
            <p:ph idx="5" type="ctrTitle"/>
          </p:nvPr>
        </p:nvSpPr>
        <p:spPr>
          <a:xfrm>
            <a:off x="6521698" y="3166375"/>
            <a:ext cx="1902300" cy="502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33" name="Google Shape;133;p48"/>
          <p:cNvSpPr txBox="1"/>
          <p:nvPr>
            <p:ph idx="6" type="subTitle"/>
          </p:nvPr>
        </p:nvSpPr>
        <p:spPr>
          <a:xfrm>
            <a:off x="6521700" y="3505950"/>
            <a:ext cx="19023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16">
    <p:spTree>
      <p:nvGrpSpPr>
        <p:cNvPr id="134" name="Shape 134"/>
        <p:cNvGrpSpPr/>
        <p:nvPr/>
      </p:nvGrpSpPr>
      <p:grpSpPr>
        <a:xfrm>
          <a:off x="0" y="0"/>
          <a:ext cx="0" cy="0"/>
          <a:chOff x="0" y="0"/>
          <a:chExt cx="0" cy="0"/>
        </a:xfrm>
      </p:grpSpPr>
      <p:sp>
        <p:nvSpPr>
          <p:cNvPr id="135" name="Google Shape;135;p49"/>
          <p:cNvSpPr/>
          <p:nvPr/>
        </p:nvSpPr>
        <p:spPr>
          <a:xfrm rot="5400000">
            <a:off x="5807700" y="1912350"/>
            <a:ext cx="5506200" cy="131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49"/>
          <p:cNvGrpSpPr/>
          <p:nvPr/>
        </p:nvGrpSpPr>
        <p:grpSpPr>
          <a:xfrm flipH="1">
            <a:off x="6262107" y="661664"/>
            <a:ext cx="3823739" cy="312683"/>
            <a:chOff x="9422000" y="4481475"/>
            <a:chExt cx="2137600" cy="174800"/>
          </a:xfrm>
        </p:grpSpPr>
        <p:sp>
          <p:nvSpPr>
            <p:cNvPr id="137" name="Google Shape;137;p49"/>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9"/>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9"/>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9"/>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9"/>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9"/>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9"/>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9"/>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9"/>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9"/>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9"/>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9"/>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9"/>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9"/>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9"/>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9"/>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9"/>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9"/>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9"/>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9"/>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9"/>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9"/>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9"/>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9"/>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9"/>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9"/>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9"/>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9"/>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9"/>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9"/>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9"/>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9"/>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9"/>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9"/>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9"/>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9"/>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9"/>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9"/>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9"/>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9"/>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9"/>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9"/>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9"/>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9"/>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9"/>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9"/>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9"/>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9"/>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9"/>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9"/>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9"/>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9"/>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49"/>
          <p:cNvSpPr/>
          <p:nvPr/>
        </p:nvSpPr>
        <p:spPr>
          <a:xfrm rot="5400000">
            <a:off x="1380175" y="-1594175"/>
            <a:ext cx="5094900" cy="8066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9"/>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191" name="Google Shape;191;p49"/>
          <p:cNvSpPr txBox="1"/>
          <p:nvPr>
            <p:ph idx="1" type="subTitle"/>
          </p:nvPr>
        </p:nvSpPr>
        <p:spPr>
          <a:xfrm>
            <a:off x="738975" y="1912600"/>
            <a:ext cx="6460200" cy="240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_1_1">
    <p:spTree>
      <p:nvGrpSpPr>
        <p:cNvPr id="192" name="Shape 192"/>
        <p:cNvGrpSpPr/>
        <p:nvPr/>
      </p:nvGrpSpPr>
      <p:grpSpPr>
        <a:xfrm>
          <a:off x="0" y="0"/>
          <a:ext cx="0" cy="0"/>
          <a:chOff x="0" y="0"/>
          <a:chExt cx="0" cy="0"/>
        </a:xfrm>
      </p:grpSpPr>
      <p:sp>
        <p:nvSpPr>
          <p:cNvPr id="193" name="Google Shape;193;p50"/>
          <p:cNvSpPr/>
          <p:nvPr/>
        </p:nvSpPr>
        <p:spPr>
          <a:xfrm>
            <a:off x="281250" y="-94000"/>
            <a:ext cx="8581500" cy="539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 name="Google Shape;194;p50"/>
          <p:cNvGrpSpPr/>
          <p:nvPr/>
        </p:nvGrpSpPr>
        <p:grpSpPr>
          <a:xfrm flipH="1">
            <a:off x="7268207" y="4830814"/>
            <a:ext cx="3823739" cy="312683"/>
            <a:chOff x="9422000" y="4481475"/>
            <a:chExt cx="2137600" cy="174800"/>
          </a:xfrm>
        </p:grpSpPr>
        <p:sp>
          <p:nvSpPr>
            <p:cNvPr id="195" name="Google Shape;195;p50"/>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0"/>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0"/>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0"/>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0"/>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0"/>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0"/>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0"/>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0"/>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0"/>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0"/>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0"/>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0"/>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0"/>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0"/>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0"/>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0"/>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0"/>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0"/>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0"/>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0"/>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0"/>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0"/>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0"/>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0"/>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0"/>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0"/>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0"/>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0"/>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0"/>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0"/>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0"/>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0"/>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0"/>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0"/>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0"/>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0"/>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0"/>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0"/>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0"/>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0"/>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0"/>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0"/>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0"/>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0"/>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0"/>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0"/>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0"/>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0"/>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0"/>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0"/>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0"/>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7" name="Shape 247"/>
        <p:cNvGrpSpPr/>
        <p:nvPr/>
      </p:nvGrpSpPr>
      <p:grpSpPr>
        <a:xfrm>
          <a:off x="0" y="0"/>
          <a:ext cx="0" cy="0"/>
          <a:chOff x="0" y="0"/>
          <a:chExt cx="0" cy="0"/>
        </a:xfrm>
      </p:grpSpPr>
      <p:sp>
        <p:nvSpPr>
          <p:cNvPr id="248" name="Google Shape;248;p51"/>
          <p:cNvSpPr/>
          <p:nvPr/>
        </p:nvSpPr>
        <p:spPr>
          <a:xfrm rot="5400000">
            <a:off x="5807700" y="1912350"/>
            <a:ext cx="5506200" cy="131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1"/>
          <p:cNvSpPr/>
          <p:nvPr/>
        </p:nvSpPr>
        <p:spPr>
          <a:xfrm rot="5400000">
            <a:off x="1700550" y="-1815600"/>
            <a:ext cx="4837200" cy="8774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 name="Google Shape;250;p51"/>
          <p:cNvGrpSpPr/>
          <p:nvPr/>
        </p:nvGrpSpPr>
        <p:grpSpPr>
          <a:xfrm>
            <a:off x="8355436" y="1478060"/>
            <a:ext cx="312682" cy="2193964"/>
            <a:chOff x="8954936" y="1478060"/>
            <a:chExt cx="312682" cy="2193964"/>
          </a:xfrm>
        </p:grpSpPr>
        <p:sp>
          <p:nvSpPr>
            <p:cNvPr id="251" name="Google Shape;251;p51"/>
            <p:cNvSpPr/>
            <p:nvPr/>
          </p:nvSpPr>
          <p:spPr>
            <a:xfrm flipH="1">
              <a:off x="8954936" y="1478060"/>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1"/>
            <p:cNvSpPr/>
            <p:nvPr/>
          </p:nvSpPr>
          <p:spPr>
            <a:xfrm flipH="1">
              <a:off x="8954936" y="155149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1"/>
            <p:cNvSpPr/>
            <p:nvPr/>
          </p:nvSpPr>
          <p:spPr>
            <a:xfrm flipH="1">
              <a:off x="8954936" y="162621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1"/>
            <p:cNvSpPr/>
            <p:nvPr/>
          </p:nvSpPr>
          <p:spPr>
            <a:xfrm flipH="1">
              <a:off x="8954936" y="1700989"/>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1"/>
            <p:cNvSpPr/>
            <p:nvPr/>
          </p:nvSpPr>
          <p:spPr>
            <a:xfrm flipH="1">
              <a:off x="8954936" y="177442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1"/>
            <p:cNvSpPr/>
            <p:nvPr/>
          </p:nvSpPr>
          <p:spPr>
            <a:xfrm flipH="1">
              <a:off x="8954936" y="184914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1"/>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1"/>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1"/>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1"/>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1"/>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1"/>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1"/>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1"/>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1"/>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1"/>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1"/>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1"/>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1"/>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1"/>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1"/>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1"/>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1"/>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1"/>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1"/>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1"/>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1"/>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1"/>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1"/>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1"/>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51"/>
          <p:cNvSpPr txBox="1"/>
          <p:nvPr>
            <p:ph type="title"/>
          </p:nvPr>
        </p:nvSpPr>
        <p:spPr>
          <a:xfrm>
            <a:off x="720000" y="1522650"/>
            <a:ext cx="6426900" cy="209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82" name="Shape 282"/>
        <p:cNvGrpSpPr/>
        <p:nvPr/>
      </p:nvGrpSpPr>
      <p:grpSpPr>
        <a:xfrm>
          <a:off x="0" y="0"/>
          <a:ext cx="0" cy="0"/>
          <a:chOff x="0" y="0"/>
          <a:chExt cx="0" cy="0"/>
        </a:xfrm>
      </p:grpSpPr>
      <p:sp>
        <p:nvSpPr>
          <p:cNvPr id="283" name="Google Shape;283;p52"/>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284" name="Google Shape;284;p52"/>
          <p:cNvSpPr txBox="1"/>
          <p:nvPr>
            <p:ph idx="2" type="ctrTitle"/>
          </p:nvPr>
        </p:nvSpPr>
        <p:spPr>
          <a:xfrm>
            <a:off x="719999" y="286157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85" name="Google Shape;285;p52"/>
          <p:cNvSpPr txBox="1"/>
          <p:nvPr>
            <p:ph idx="1" type="subTitle"/>
          </p:nvPr>
        </p:nvSpPr>
        <p:spPr>
          <a:xfrm>
            <a:off x="720000" y="3201150"/>
            <a:ext cx="2251800" cy="7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286" name="Google Shape;286;p52"/>
          <p:cNvSpPr txBox="1"/>
          <p:nvPr>
            <p:ph idx="3" type="ctrTitle"/>
          </p:nvPr>
        </p:nvSpPr>
        <p:spPr>
          <a:xfrm>
            <a:off x="3446099" y="286157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87" name="Google Shape;287;p52"/>
          <p:cNvSpPr txBox="1"/>
          <p:nvPr>
            <p:ph idx="4" type="subTitle"/>
          </p:nvPr>
        </p:nvSpPr>
        <p:spPr>
          <a:xfrm>
            <a:off x="3446100" y="3201150"/>
            <a:ext cx="2251800" cy="7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288" name="Google Shape;288;p52"/>
          <p:cNvSpPr txBox="1"/>
          <p:nvPr>
            <p:ph idx="5" type="ctrTitle"/>
          </p:nvPr>
        </p:nvSpPr>
        <p:spPr>
          <a:xfrm>
            <a:off x="6172199" y="2861574"/>
            <a:ext cx="22518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89" name="Google Shape;289;p52"/>
          <p:cNvSpPr txBox="1"/>
          <p:nvPr>
            <p:ph idx="6" type="subTitle"/>
          </p:nvPr>
        </p:nvSpPr>
        <p:spPr>
          <a:xfrm>
            <a:off x="6172200" y="3201150"/>
            <a:ext cx="2251800" cy="75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grpSp>
        <p:nvGrpSpPr>
          <p:cNvPr id="290" name="Google Shape;290;p52"/>
          <p:cNvGrpSpPr/>
          <p:nvPr/>
        </p:nvGrpSpPr>
        <p:grpSpPr>
          <a:xfrm flipH="1">
            <a:off x="6350182" y="661664"/>
            <a:ext cx="3823739" cy="312683"/>
            <a:chOff x="9422000" y="4481475"/>
            <a:chExt cx="2137600" cy="174800"/>
          </a:xfrm>
        </p:grpSpPr>
        <p:sp>
          <p:nvSpPr>
            <p:cNvPr id="291" name="Google Shape;291;p52"/>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2"/>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2"/>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2"/>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2"/>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2"/>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2"/>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2"/>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2"/>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2"/>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2"/>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2"/>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2"/>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2"/>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2"/>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2"/>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2"/>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2"/>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2"/>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2"/>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2"/>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2"/>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2"/>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2"/>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2"/>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2"/>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2"/>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2"/>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2"/>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2"/>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2"/>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2"/>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2"/>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2"/>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2"/>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2"/>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2"/>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2"/>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2"/>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2"/>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2"/>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2"/>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2"/>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2"/>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2"/>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2"/>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2"/>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2"/>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2"/>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2"/>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2"/>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2"/>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3" name="Google Shape;343;p52"/>
          <p:cNvCxnSpPr/>
          <p:nvPr/>
        </p:nvCxnSpPr>
        <p:spPr>
          <a:xfrm>
            <a:off x="-61775" y="4989050"/>
            <a:ext cx="929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344" name="Shape 344"/>
        <p:cNvGrpSpPr/>
        <p:nvPr/>
      </p:nvGrpSpPr>
      <p:grpSpPr>
        <a:xfrm>
          <a:off x="0" y="0"/>
          <a:ext cx="0" cy="0"/>
          <a:chOff x="0" y="0"/>
          <a:chExt cx="0" cy="0"/>
        </a:xfrm>
      </p:grpSpPr>
      <p:sp>
        <p:nvSpPr>
          <p:cNvPr id="345" name="Google Shape;345;p53"/>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p:txBody>
      </p:sp>
      <p:sp>
        <p:nvSpPr>
          <p:cNvPr id="346" name="Google Shape;346;p53"/>
          <p:cNvSpPr txBox="1"/>
          <p:nvPr>
            <p:ph idx="2" type="ctrTitle"/>
          </p:nvPr>
        </p:nvSpPr>
        <p:spPr>
          <a:xfrm>
            <a:off x="1476825" y="1826425"/>
            <a:ext cx="15711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47" name="Google Shape;347;p53"/>
          <p:cNvSpPr txBox="1"/>
          <p:nvPr>
            <p:ph idx="1" type="subTitle"/>
          </p:nvPr>
        </p:nvSpPr>
        <p:spPr>
          <a:xfrm>
            <a:off x="1476825" y="2166000"/>
            <a:ext cx="1571100" cy="78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grpSp>
        <p:nvGrpSpPr>
          <p:cNvPr id="348" name="Google Shape;348;p53"/>
          <p:cNvGrpSpPr/>
          <p:nvPr/>
        </p:nvGrpSpPr>
        <p:grpSpPr>
          <a:xfrm flipH="1">
            <a:off x="6350182" y="661664"/>
            <a:ext cx="3823739" cy="312683"/>
            <a:chOff x="9422000" y="4481475"/>
            <a:chExt cx="2137600" cy="174800"/>
          </a:xfrm>
        </p:grpSpPr>
        <p:sp>
          <p:nvSpPr>
            <p:cNvPr id="349" name="Google Shape;349;p53"/>
            <p:cNvSpPr/>
            <p:nvPr/>
          </p:nvSpPr>
          <p:spPr>
            <a:xfrm rot="5400000">
              <a:off x="114600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3"/>
            <p:cNvSpPr/>
            <p:nvPr/>
          </p:nvSpPr>
          <p:spPr>
            <a:xfrm rot="5400000">
              <a:off x="114189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3"/>
            <p:cNvSpPr/>
            <p:nvPr/>
          </p:nvSpPr>
          <p:spPr>
            <a:xfrm rot="5400000">
              <a:off x="113772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3"/>
            <p:cNvSpPr/>
            <p:nvPr/>
          </p:nvSpPr>
          <p:spPr>
            <a:xfrm rot="5400000">
              <a:off x="113354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rot="5400000">
              <a:off x="11294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3"/>
            <p:cNvSpPr/>
            <p:nvPr/>
          </p:nvSpPr>
          <p:spPr>
            <a:xfrm rot="5400000">
              <a:off x="1125257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3"/>
            <p:cNvSpPr/>
            <p:nvPr/>
          </p:nvSpPr>
          <p:spPr>
            <a:xfrm rot="5400000">
              <a:off x="112107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3"/>
            <p:cNvSpPr/>
            <p:nvPr/>
          </p:nvSpPr>
          <p:spPr>
            <a:xfrm rot="5400000">
              <a:off x="111701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3"/>
            <p:cNvSpPr/>
            <p:nvPr/>
          </p:nvSpPr>
          <p:spPr>
            <a:xfrm rot="5400000">
              <a:off x="111283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3"/>
            <p:cNvSpPr/>
            <p:nvPr/>
          </p:nvSpPr>
          <p:spPr>
            <a:xfrm rot="5400000">
              <a:off x="1108767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3"/>
            <p:cNvSpPr/>
            <p:nvPr/>
          </p:nvSpPr>
          <p:spPr>
            <a:xfrm rot="5400000">
              <a:off x="110455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3"/>
            <p:cNvSpPr/>
            <p:nvPr/>
          </p:nvSpPr>
          <p:spPr>
            <a:xfrm rot="5400000">
              <a:off x="110040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3"/>
            <p:cNvSpPr/>
            <p:nvPr/>
          </p:nvSpPr>
          <p:spPr>
            <a:xfrm rot="5400000">
              <a:off x="10963050"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3"/>
            <p:cNvSpPr/>
            <p:nvPr/>
          </p:nvSpPr>
          <p:spPr>
            <a:xfrm rot="5400000">
              <a:off x="109212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3"/>
            <p:cNvSpPr/>
            <p:nvPr/>
          </p:nvSpPr>
          <p:spPr>
            <a:xfrm rot="5400000">
              <a:off x="108802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3"/>
            <p:cNvSpPr/>
            <p:nvPr/>
          </p:nvSpPr>
          <p:spPr>
            <a:xfrm rot="5400000">
              <a:off x="1083842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3"/>
            <p:cNvSpPr/>
            <p:nvPr/>
          </p:nvSpPr>
          <p:spPr>
            <a:xfrm rot="5400000">
              <a:off x="107966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3"/>
            <p:cNvSpPr/>
            <p:nvPr/>
          </p:nvSpPr>
          <p:spPr>
            <a:xfrm rot="5400000">
              <a:off x="10755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3"/>
            <p:cNvSpPr/>
            <p:nvPr/>
          </p:nvSpPr>
          <p:spPr>
            <a:xfrm rot="5400000">
              <a:off x="107142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3"/>
            <p:cNvSpPr/>
            <p:nvPr/>
          </p:nvSpPr>
          <p:spPr>
            <a:xfrm rot="5400000">
              <a:off x="10672400"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3"/>
            <p:cNvSpPr/>
            <p:nvPr/>
          </p:nvSpPr>
          <p:spPr>
            <a:xfrm rot="5400000">
              <a:off x="1063175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3"/>
            <p:cNvSpPr/>
            <p:nvPr/>
          </p:nvSpPr>
          <p:spPr>
            <a:xfrm rot="5400000">
              <a:off x="1058957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3"/>
            <p:cNvSpPr/>
            <p:nvPr/>
          </p:nvSpPr>
          <p:spPr>
            <a:xfrm rot="5400000">
              <a:off x="1054891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3"/>
            <p:cNvSpPr/>
            <p:nvPr/>
          </p:nvSpPr>
          <p:spPr>
            <a:xfrm rot="5400000">
              <a:off x="105071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3"/>
            <p:cNvSpPr/>
            <p:nvPr/>
          </p:nvSpPr>
          <p:spPr>
            <a:xfrm rot="5400000">
              <a:off x="10465325"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3"/>
            <p:cNvSpPr/>
            <p:nvPr/>
          </p:nvSpPr>
          <p:spPr>
            <a:xfrm rot="5400000">
              <a:off x="10424300"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3"/>
            <p:cNvSpPr/>
            <p:nvPr/>
          </p:nvSpPr>
          <p:spPr>
            <a:xfrm rot="5400000">
              <a:off x="1038250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3"/>
            <p:cNvSpPr/>
            <p:nvPr/>
          </p:nvSpPr>
          <p:spPr>
            <a:xfrm rot="5400000">
              <a:off x="1034185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3"/>
            <p:cNvSpPr/>
            <p:nvPr/>
          </p:nvSpPr>
          <p:spPr>
            <a:xfrm rot="5400000">
              <a:off x="103000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3"/>
            <p:cNvSpPr/>
            <p:nvPr/>
          </p:nvSpPr>
          <p:spPr>
            <a:xfrm rot="5400000">
              <a:off x="1025825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3"/>
            <p:cNvSpPr/>
            <p:nvPr/>
          </p:nvSpPr>
          <p:spPr>
            <a:xfrm rot="5400000">
              <a:off x="1021722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3"/>
            <p:cNvSpPr/>
            <p:nvPr/>
          </p:nvSpPr>
          <p:spPr>
            <a:xfrm rot="5400000">
              <a:off x="101754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3"/>
            <p:cNvSpPr/>
            <p:nvPr/>
          </p:nvSpPr>
          <p:spPr>
            <a:xfrm rot="5400000">
              <a:off x="1013362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3"/>
            <p:cNvSpPr/>
            <p:nvPr/>
          </p:nvSpPr>
          <p:spPr>
            <a:xfrm rot="5400000">
              <a:off x="10092975" y="4556700"/>
              <a:ext cx="174800" cy="24350"/>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3"/>
            <p:cNvSpPr/>
            <p:nvPr/>
          </p:nvSpPr>
          <p:spPr>
            <a:xfrm rot="5400000">
              <a:off x="1005118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3"/>
            <p:cNvSpPr/>
            <p:nvPr/>
          </p:nvSpPr>
          <p:spPr>
            <a:xfrm rot="5400000">
              <a:off x="100101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3"/>
            <p:cNvSpPr/>
            <p:nvPr/>
          </p:nvSpPr>
          <p:spPr>
            <a:xfrm rot="5400000">
              <a:off x="99683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3"/>
            <p:cNvSpPr/>
            <p:nvPr/>
          </p:nvSpPr>
          <p:spPr>
            <a:xfrm rot="5400000">
              <a:off x="9926563"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3"/>
            <p:cNvSpPr/>
            <p:nvPr/>
          </p:nvSpPr>
          <p:spPr>
            <a:xfrm rot="5400000">
              <a:off x="9885900"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3"/>
            <p:cNvSpPr/>
            <p:nvPr/>
          </p:nvSpPr>
          <p:spPr>
            <a:xfrm rot="5400000">
              <a:off x="9844125"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3"/>
            <p:cNvSpPr/>
            <p:nvPr/>
          </p:nvSpPr>
          <p:spPr>
            <a:xfrm rot="5400000">
              <a:off x="98030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3"/>
            <p:cNvSpPr/>
            <p:nvPr/>
          </p:nvSpPr>
          <p:spPr>
            <a:xfrm rot="5400000">
              <a:off x="97613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3"/>
            <p:cNvSpPr/>
            <p:nvPr/>
          </p:nvSpPr>
          <p:spPr>
            <a:xfrm rot="5400000">
              <a:off x="9719500" y="4556325"/>
              <a:ext cx="174800" cy="25100"/>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3"/>
            <p:cNvSpPr/>
            <p:nvPr/>
          </p:nvSpPr>
          <p:spPr>
            <a:xfrm rot="5400000">
              <a:off x="9678838" y="4556713"/>
              <a:ext cx="174800" cy="24325"/>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3"/>
            <p:cNvSpPr/>
            <p:nvPr/>
          </p:nvSpPr>
          <p:spPr>
            <a:xfrm rot="5400000">
              <a:off x="9637050"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3"/>
            <p:cNvSpPr/>
            <p:nvPr/>
          </p:nvSpPr>
          <p:spPr>
            <a:xfrm rot="5400000">
              <a:off x="9595250" y="4556700"/>
              <a:ext cx="174800" cy="24350"/>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3"/>
            <p:cNvSpPr/>
            <p:nvPr/>
          </p:nvSpPr>
          <p:spPr>
            <a:xfrm rot="5400000">
              <a:off x="9554225" y="4556700"/>
              <a:ext cx="174800" cy="24350"/>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3"/>
            <p:cNvSpPr/>
            <p:nvPr/>
          </p:nvSpPr>
          <p:spPr>
            <a:xfrm rot="5400000">
              <a:off x="9512425" y="4556700"/>
              <a:ext cx="174800" cy="24350"/>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3"/>
            <p:cNvSpPr/>
            <p:nvPr/>
          </p:nvSpPr>
          <p:spPr>
            <a:xfrm rot="5400000">
              <a:off x="9471775" y="4556325"/>
              <a:ext cx="174800" cy="25100"/>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3"/>
            <p:cNvSpPr/>
            <p:nvPr/>
          </p:nvSpPr>
          <p:spPr>
            <a:xfrm rot="5400000">
              <a:off x="94299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3"/>
            <p:cNvSpPr/>
            <p:nvPr/>
          </p:nvSpPr>
          <p:spPr>
            <a:xfrm rot="5400000">
              <a:off x="9388175" y="4556325"/>
              <a:ext cx="174800" cy="25100"/>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3"/>
            <p:cNvSpPr/>
            <p:nvPr/>
          </p:nvSpPr>
          <p:spPr>
            <a:xfrm rot="5400000">
              <a:off x="9347150" y="4556325"/>
              <a:ext cx="174800" cy="25100"/>
            </a:xfrm>
            <a:custGeom>
              <a:rect b="b" l="l" r="r" t="t"/>
              <a:pathLst>
                <a:path extrusionOk="0" fill="none" h="1004" w="6992">
                  <a:moveTo>
                    <a:pt x="1" y="912"/>
                  </a:moveTo>
                  <a:cubicBezTo>
                    <a:pt x="639" y="1004"/>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 name="Google Shape;401;p53"/>
          <p:cNvSpPr txBox="1"/>
          <p:nvPr>
            <p:ph idx="3" type="ctrTitle"/>
          </p:nvPr>
        </p:nvSpPr>
        <p:spPr>
          <a:xfrm>
            <a:off x="4194400" y="1826425"/>
            <a:ext cx="15711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02" name="Google Shape;402;p53"/>
          <p:cNvSpPr txBox="1"/>
          <p:nvPr>
            <p:ph idx="4" type="subTitle"/>
          </p:nvPr>
        </p:nvSpPr>
        <p:spPr>
          <a:xfrm>
            <a:off x="4194400" y="2166000"/>
            <a:ext cx="1571100" cy="78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403" name="Google Shape;403;p53"/>
          <p:cNvSpPr txBox="1"/>
          <p:nvPr>
            <p:ph idx="5" type="ctrTitle"/>
          </p:nvPr>
        </p:nvSpPr>
        <p:spPr>
          <a:xfrm>
            <a:off x="6912000" y="1826425"/>
            <a:ext cx="15711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04" name="Google Shape;404;p53"/>
          <p:cNvSpPr txBox="1"/>
          <p:nvPr>
            <p:ph idx="6" type="subTitle"/>
          </p:nvPr>
        </p:nvSpPr>
        <p:spPr>
          <a:xfrm>
            <a:off x="6912000" y="2166000"/>
            <a:ext cx="1571100" cy="78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405" name="Google Shape;405;p53"/>
          <p:cNvSpPr txBox="1"/>
          <p:nvPr>
            <p:ph idx="7" type="ctrTitle"/>
          </p:nvPr>
        </p:nvSpPr>
        <p:spPr>
          <a:xfrm>
            <a:off x="1476825" y="3440300"/>
            <a:ext cx="15711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06" name="Google Shape;406;p53"/>
          <p:cNvSpPr txBox="1"/>
          <p:nvPr>
            <p:ph idx="8" type="subTitle"/>
          </p:nvPr>
        </p:nvSpPr>
        <p:spPr>
          <a:xfrm>
            <a:off x="1476825" y="3779875"/>
            <a:ext cx="1571100" cy="78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407" name="Google Shape;407;p53"/>
          <p:cNvSpPr txBox="1"/>
          <p:nvPr>
            <p:ph idx="9" type="ctrTitle"/>
          </p:nvPr>
        </p:nvSpPr>
        <p:spPr>
          <a:xfrm>
            <a:off x="4194400" y="3440300"/>
            <a:ext cx="15711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08" name="Google Shape;408;p53"/>
          <p:cNvSpPr txBox="1"/>
          <p:nvPr>
            <p:ph idx="13" type="subTitle"/>
          </p:nvPr>
        </p:nvSpPr>
        <p:spPr>
          <a:xfrm>
            <a:off x="4194400" y="3779875"/>
            <a:ext cx="1571100" cy="78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
        <p:nvSpPr>
          <p:cNvPr id="409" name="Google Shape;409;p53"/>
          <p:cNvSpPr txBox="1"/>
          <p:nvPr>
            <p:ph idx="14" type="ctrTitle"/>
          </p:nvPr>
        </p:nvSpPr>
        <p:spPr>
          <a:xfrm>
            <a:off x="6912000" y="3440300"/>
            <a:ext cx="1571100" cy="50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10" name="Google Shape;410;p53"/>
          <p:cNvSpPr txBox="1"/>
          <p:nvPr>
            <p:ph idx="15" type="subTitle"/>
          </p:nvPr>
        </p:nvSpPr>
        <p:spPr>
          <a:xfrm>
            <a:off x="6912000" y="3779875"/>
            <a:ext cx="1571100" cy="78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aleway Black"/>
              <a:buNone/>
              <a:defRPr b="0" i="0" sz="2800" u="none" cap="none" strike="noStrike">
                <a:solidFill>
                  <a:schemeClr val="dk1"/>
                </a:solidFill>
                <a:latin typeface="Raleway Black"/>
                <a:ea typeface="Raleway Black"/>
                <a:cs typeface="Raleway Black"/>
                <a:sym typeface="Raleway Black"/>
              </a:defRPr>
            </a:lvl1pPr>
            <a:lvl2pPr lvl="1" marR="0" rtl="0" algn="l">
              <a:lnSpc>
                <a:spcPct val="100000"/>
              </a:lnSpc>
              <a:spcBef>
                <a:spcPts val="0"/>
              </a:spcBef>
              <a:spcAft>
                <a:spcPts val="0"/>
              </a:spcAft>
              <a:buClr>
                <a:schemeClr val="dk1"/>
              </a:buClr>
              <a:buSzPts val="2800"/>
              <a:buFont typeface="Staatliches"/>
              <a:buNone/>
              <a:defRPr b="0" i="0" sz="2800" u="sng" cap="none" strike="noStrike">
                <a:solidFill>
                  <a:schemeClr val="dk1"/>
                </a:solidFill>
                <a:latin typeface="Staatliches"/>
                <a:ea typeface="Staatliches"/>
                <a:cs typeface="Staatliches"/>
                <a:sym typeface="Staatliches"/>
              </a:defRPr>
            </a:lvl2pPr>
            <a:lvl3pPr lvl="2" marR="0" rtl="0" algn="l">
              <a:lnSpc>
                <a:spcPct val="100000"/>
              </a:lnSpc>
              <a:spcBef>
                <a:spcPts val="0"/>
              </a:spcBef>
              <a:spcAft>
                <a:spcPts val="0"/>
              </a:spcAft>
              <a:buClr>
                <a:schemeClr val="dk1"/>
              </a:buClr>
              <a:buSzPts val="2800"/>
              <a:buFont typeface="Staatliches"/>
              <a:buNone/>
              <a:defRPr b="0" i="0" sz="2800" u="sng" cap="none" strike="noStrike">
                <a:solidFill>
                  <a:schemeClr val="dk1"/>
                </a:solidFill>
                <a:latin typeface="Staatliches"/>
                <a:ea typeface="Staatliches"/>
                <a:cs typeface="Staatliches"/>
                <a:sym typeface="Staatliches"/>
              </a:defRPr>
            </a:lvl3pPr>
            <a:lvl4pPr lvl="3" marR="0" rtl="0" algn="l">
              <a:lnSpc>
                <a:spcPct val="100000"/>
              </a:lnSpc>
              <a:spcBef>
                <a:spcPts val="0"/>
              </a:spcBef>
              <a:spcAft>
                <a:spcPts val="0"/>
              </a:spcAft>
              <a:buClr>
                <a:schemeClr val="dk1"/>
              </a:buClr>
              <a:buSzPts val="2800"/>
              <a:buFont typeface="Staatliches"/>
              <a:buNone/>
              <a:defRPr b="0" i="0" sz="2800" u="sng" cap="none" strike="noStrike">
                <a:solidFill>
                  <a:schemeClr val="dk1"/>
                </a:solidFill>
                <a:latin typeface="Staatliches"/>
                <a:ea typeface="Staatliches"/>
                <a:cs typeface="Staatliches"/>
                <a:sym typeface="Staatliches"/>
              </a:defRPr>
            </a:lvl4pPr>
            <a:lvl5pPr lvl="4" marR="0" rtl="0" algn="l">
              <a:lnSpc>
                <a:spcPct val="100000"/>
              </a:lnSpc>
              <a:spcBef>
                <a:spcPts val="0"/>
              </a:spcBef>
              <a:spcAft>
                <a:spcPts val="0"/>
              </a:spcAft>
              <a:buClr>
                <a:schemeClr val="dk1"/>
              </a:buClr>
              <a:buSzPts val="2800"/>
              <a:buFont typeface="Staatliches"/>
              <a:buNone/>
              <a:defRPr b="0" i="0" sz="2800" u="sng" cap="none" strike="noStrike">
                <a:solidFill>
                  <a:schemeClr val="dk1"/>
                </a:solidFill>
                <a:latin typeface="Staatliches"/>
                <a:ea typeface="Staatliches"/>
                <a:cs typeface="Staatliches"/>
                <a:sym typeface="Staatliches"/>
              </a:defRPr>
            </a:lvl5pPr>
            <a:lvl6pPr lvl="5" marR="0" rtl="0" algn="l">
              <a:lnSpc>
                <a:spcPct val="100000"/>
              </a:lnSpc>
              <a:spcBef>
                <a:spcPts val="0"/>
              </a:spcBef>
              <a:spcAft>
                <a:spcPts val="0"/>
              </a:spcAft>
              <a:buClr>
                <a:schemeClr val="dk1"/>
              </a:buClr>
              <a:buSzPts val="2800"/>
              <a:buFont typeface="Staatliches"/>
              <a:buNone/>
              <a:defRPr b="0" i="0" sz="2800" u="sng" cap="none" strike="noStrike">
                <a:solidFill>
                  <a:schemeClr val="dk1"/>
                </a:solidFill>
                <a:latin typeface="Staatliches"/>
                <a:ea typeface="Staatliches"/>
                <a:cs typeface="Staatliches"/>
                <a:sym typeface="Staatliches"/>
              </a:defRPr>
            </a:lvl6pPr>
            <a:lvl7pPr lvl="6" marR="0" rtl="0" algn="l">
              <a:lnSpc>
                <a:spcPct val="100000"/>
              </a:lnSpc>
              <a:spcBef>
                <a:spcPts val="0"/>
              </a:spcBef>
              <a:spcAft>
                <a:spcPts val="0"/>
              </a:spcAft>
              <a:buClr>
                <a:schemeClr val="dk1"/>
              </a:buClr>
              <a:buSzPts val="2800"/>
              <a:buFont typeface="Staatliches"/>
              <a:buNone/>
              <a:defRPr b="0" i="0" sz="2800" u="sng" cap="none" strike="noStrike">
                <a:solidFill>
                  <a:schemeClr val="dk1"/>
                </a:solidFill>
                <a:latin typeface="Staatliches"/>
                <a:ea typeface="Staatliches"/>
                <a:cs typeface="Staatliches"/>
                <a:sym typeface="Staatliches"/>
              </a:defRPr>
            </a:lvl7pPr>
            <a:lvl8pPr lvl="7" marR="0" rtl="0" algn="l">
              <a:lnSpc>
                <a:spcPct val="100000"/>
              </a:lnSpc>
              <a:spcBef>
                <a:spcPts val="0"/>
              </a:spcBef>
              <a:spcAft>
                <a:spcPts val="0"/>
              </a:spcAft>
              <a:buClr>
                <a:schemeClr val="dk1"/>
              </a:buClr>
              <a:buSzPts val="2800"/>
              <a:buFont typeface="Staatliches"/>
              <a:buNone/>
              <a:defRPr b="0" i="0" sz="2800" u="sng" cap="none" strike="noStrike">
                <a:solidFill>
                  <a:schemeClr val="dk1"/>
                </a:solidFill>
                <a:latin typeface="Staatliches"/>
                <a:ea typeface="Staatliches"/>
                <a:cs typeface="Staatliches"/>
                <a:sym typeface="Staatliches"/>
              </a:defRPr>
            </a:lvl8pPr>
            <a:lvl9pPr lvl="8" marR="0" rtl="0" algn="l">
              <a:lnSpc>
                <a:spcPct val="100000"/>
              </a:lnSpc>
              <a:spcBef>
                <a:spcPts val="0"/>
              </a:spcBef>
              <a:spcAft>
                <a:spcPts val="0"/>
              </a:spcAft>
              <a:buClr>
                <a:schemeClr val="dk1"/>
              </a:buClr>
              <a:buSzPts val="2800"/>
              <a:buFont typeface="Staatliches"/>
              <a:buNone/>
              <a:defRPr b="0" i="0" sz="2800" u="sng" cap="none" strike="noStrike">
                <a:solidFill>
                  <a:schemeClr val="dk1"/>
                </a:solidFill>
                <a:latin typeface="Staatliches"/>
                <a:ea typeface="Staatliches"/>
                <a:cs typeface="Staatliches"/>
                <a:sym typeface="Staatliches"/>
              </a:defRPr>
            </a:lvl9pPr>
          </a:lstStyle>
          <a:p/>
        </p:txBody>
      </p:sp>
      <p:sp>
        <p:nvSpPr>
          <p:cNvPr id="7" name="Google Shape;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5"/>
              </a:buClr>
              <a:buSzPts val="1800"/>
              <a:buFont typeface="Open Sans"/>
              <a:buChar char="●"/>
              <a:defRPr b="0" i="0" sz="1800" u="none" cap="none" strike="noStrike">
                <a:solidFill>
                  <a:schemeClr val="accent5"/>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accent5"/>
              </a:buClr>
              <a:buSzPts val="1400"/>
              <a:buFont typeface="Open Sans"/>
              <a:buChar char="○"/>
              <a:defRPr b="0" i="0" sz="1400" u="none" cap="none" strike="noStrike">
                <a:solidFill>
                  <a:schemeClr val="accent5"/>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accent5"/>
              </a:buClr>
              <a:buSzPts val="1400"/>
              <a:buFont typeface="Open Sans"/>
              <a:buChar char="■"/>
              <a:defRPr b="0" i="0" sz="1400" u="none" cap="none" strike="noStrike">
                <a:solidFill>
                  <a:schemeClr val="accent5"/>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accent5"/>
              </a:buClr>
              <a:buSzPts val="1400"/>
              <a:buFont typeface="Open Sans"/>
              <a:buChar char="●"/>
              <a:defRPr b="0" i="0" sz="1400" u="none" cap="none" strike="noStrike">
                <a:solidFill>
                  <a:schemeClr val="accent5"/>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accent5"/>
              </a:buClr>
              <a:buSzPts val="1400"/>
              <a:buFont typeface="Open Sans"/>
              <a:buChar char="○"/>
              <a:defRPr b="0" i="0" sz="1400" u="none" cap="none" strike="noStrike">
                <a:solidFill>
                  <a:schemeClr val="accent5"/>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accent5"/>
              </a:buClr>
              <a:buSzPts val="1400"/>
              <a:buFont typeface="Open Sans"/>
              <a:buChar char="■"/>
              <a:defRPr b="0" i="0" sz="1400" u="none" cap="none" strike="noStrike">
                <a:solidFill>
                  <a:schemeClr val="accent5"/>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accent5"/>
              </a:buClr>
              <a:buSzPts val="1400"/>
              <a:buFont typeface="Open Sans"/>
              <a:buChar char="●"/>
              <a:defRPr b="0" i="0" sz="1400" u="none" cap="none" strike="noStrike">
                <a:solidFill>
                  <a:schemeClr val="accent5"/>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accent5"/>
              </a:buClr>
              <a:buSzPts val="1400"/>
              <a:buFont typeface="Open Sans"/>
              <a:buChar char="○"/>
              <a:defRPr b="0" i="0" sz="1400" u="none" cap="none" strike="noStrike">
                <a:solidFill>
                  <a:schemeClr val="accent5"/>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accent5"/>
              </a:buClr>
              <a:buSzPts val="1400"/>
              <a:buFont typeface="Open Sans"/>
              <a:buChar char="■"/>
              <a:defRPr b="0" i="0" sz="1400" u="none" cap="none" strike="noStrike">
                <a:solidFill>
                  <a:schemeClr val="accent5"/>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6.jpg"/><Relationship Id="rId5" Type="http://schemas.openxmlformats.org/officeDocument/2006/relationships/image" Target="../media/image5.jpg"/><Relationship Id="rId6"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22.png"/><Relationship Id="rId8"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34.png"/><Relationship Id="rId7" Type="http://schemas.openxmlformats.org/officeDocument/2006/relationships/image" Target="../media/image25.png"/><Relationship Id="rId8"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9.jpg"/><Relationship Id="rId4" Type="http://schemas.openxmlformats.org/officeDocument/2006/relationships/image" Target="../media/image4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8.jpg"/><Relationship Id="rId4" Type="http://schemas.openxmlformats.org/officeDocument/2006/relationships/image" Target="../media/image4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5.jpg"/><Relationship Id="rId4" Type="http://schemas.openxmlformats.org/officeDocument/2006/relationships/image" Target="../media/image3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3.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6.jpg"/><Relationship Id="rId4" Type="http://schemas.openxmlformats.org/officeDocument/2006/relationships/image" Target="../media/image36.png"/><Relationship Id="rId5"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yelp.com/dataset/download" TargetMode="External"/><Relationship Id="rId4" Type="http://schemas.openxmlformats.org/officeDocument/2006/relationships/hyperlink" Target="http://yelp.com/dataset/download" TargetMode="External"/><Relationship Id="rId9" Type="http://schemas.openxmlformats.org/officeDocument/2006/relationships/hyperlink" Target="http://odds.cs.stonybrook.edu/yelpzip-dataset/" TargetMode="External"/><Relationship Id="rId5" Type="http://schemas.openxmlformats.org/officeDocument/2006/relationships/hyperlink" Target="http://yelp.com/dataset/download" TargetMode="External"/><Relationship Id="rId6" Type="http://schemas.openxmlformats.org/officeDocument/2006/relationships/hyperlink" Target="http://yelp.com/dataset/download" TargetMode="External"/><Relationship Id="rId7" Type="http://schemas.openxmlformats.org/officeDocument/2006/relationships/hyperlink" Target="http://yelp.com/dataset/download" TargetMode="External"/><Relationship Id="rId8" Type="http://schemas.openxmlformats.org/officeDocument/2006/relationships/hyperlink" Target="http://odds.cs.stonybrook.edu/yelpzip-datas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5" name="Shape 755"/>
        <p:cNvGrpSpPr/>
        <p:nvPr/>
      </p:nvGrpSpPr>
      <p:grpSpPr>
        <a:xfrm>
          <a:off x="0" y="0"/>
          <a:ext cx="0" cy="0"/>
          <a:chOff x="0" y="0"/>
          <a:chExt cx="0" cy="0"/>
        </a:xfrm>
      </p:grpSpPr>
      <p:sp>
        <p:nvSpPr>
          <p:cNvPr id="756" name="Google Shape;756;p1"/>
          <p:cNvSpPr/>
          <p:nvPr/>
        </p:nvSpPr>
        <p:spPr>
          <a:xfrm>
            <a:off x="1239975" y="963900"/>
            <a:ext cx="5506200" cy="32157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
          <p:cNvSpPr/>
          <p:nvPr/>
        </p:nvSpPr>
        <p:spPr>
          <a:xfrm>
            <a:off x="465275" y="783150"/>
            <a:ext cx="5565600" cy="3577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
          <p:cNvSpPr txBox="1"/>
          <p:nvPr>
            <p:ph type="ctrTitle"/>
          </p:nvPr>
        </p:nvSpPr>
        <p:spPr>
          <a:xfrm>
            <a:off x="719999" y="1250048"/>
            <a:ext cx="5689766" cy="14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n-US" sz="4400">
                <a:latin typeface="Raleway Black"/>
                <a:ea typeface="Raleway Black"/>
                <a:cs typeface="Raleway Black"/>
                <a:sym typeface="Raleway Black"/>
              </a:rPr>
              <a:t>Yelp Review Machine Learning</a:t>
            </a:r>
            <a:endParaRPr sz="4400">
              <a:latin typeface="Raleway Black"/>
              <a:ea typeface="Raleway Black"/>
              <a:cs typeface="Raleway Black"/>
              <a:sym typeface="Raleway Black"/>
            </a:endParaRPr>
          </a:p>
        </p:txBody>
      </p:sp>
      <p:sp>
        <p:nvSpPr>
          <p:cNvPr id="759" name="Google Shape;759;p1"/>
          <p:cNvSpPr txBox="1"/>
          <p:nvPr>
            <p:ph idx="1" type="subTitle"/>
          </p:nvPr>
        </p:nvSpPr>
        <p:spPr>
          <a:xfrm>
            <a:off x="1305216" y="3009109"/>
            <a:ext cx="3387900" cy="92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t/>
            </a:r>
            <a:endParaRPr sz="1600"/>
          </a:p>
          <a:p>
            <a:pPr indent="0" lvl="0" marL="0" rtl="0" algn="l">
              <a:lnSpc>
                <a:spcPct val="100000"/>
              </a:lnSpc>
              <a:spcBef>
                <a:spcPts val="0"/>
              </a:spcBef>
              <a:spcAft>
                <a:spcPts val="0"/>
              </a:spcAft>
              <a:buSzPts val="2000"/>
              <a:buNone/>
            </a:pPr>
            <a:r>
              <a:rPr lang="en-US" sz="1200"/>
              <a:t>Chuyang Chen</a:t>
            </a:r>
            <a:endParaRPr/>
          </a:p>
          <a:p>
            <a:pPr indent="0" lvl="0" marL="0" rtl="0" algn="l">
              <a:lnSpc>
                <a:spcPct val="100000"/>
              </a:lnSpc>
              <a:spcBef>
                <a:spcPts val="0"/>
              </a:spcBef>
              <a:spcAft>
                <a:spcPts val="0"/>
              </a:spcAft>
              <a:buSzPts val="2000"/>
              <a:buNone/>
            </a:pPr>
            <a:r>
              <a:rPr lang="en-US" sz="1200"/>
              <a:t>Fiona Fei</a:t>
            </a:r>
            <a:endParaRPr/>
          </a:p>
          <a:p>
            <a:pPr indent="0" lvl="0" marL="0" rtl="0" algn="l">
              <a:lnSpc>
                <a:spcPct val="100000"/>
              </a:lnSpc>
              <a:spcBef>
                <a:spcPts val="0"/>
              </a:spcBef>
              <a:spcAft>
                <a:spcPts val="0"/>
              </a:spcAft>
              <a:buSzPts val="2000"/>
              <a:buNone/>
            </a:pPr>
            <a:r>
              <a:rPr lang="en-US" sz="1200"/>
              <a:t>Joanna Tang</a:t>
            </a:r>
            <a:endParaRPr/>
          </a:p>
          <a:p>
            <a:pPr indent="0" lvl="0" marL="0" rtl="0" algn="l">
              <a:lnSpc>
                <a:spcPct val="100000"/>
              </a:lnSpc>
              <a:spcBef>
                <a:spcPts val="0"/>
              </a:spcBef>
              <a:spcAft>
                <a:spcPts val="0"/>
              </a:spcAft>
              <a:buSzPts val="2000"/>
              <a:buNone/>
            </a:pPr>
            <a:r>
              <a:rPr lang="en-US" sz="1200"/>
              <a:t>Zoey Zhou</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0"/>
          <p:cNvSpPr txBox="1"/>
          <p:nvPr>
            <p:ph idx="4294967295" type="title"/>
          </p:nvPr>
        </p:nvSpPr>
        <p:spPr>
          <a:xfrm>
            <a:off x="762000" y="438150"/>
            <a:ext cx="7702550" cy="5730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Raleway Black"/>
              <a:buNone/>
            </a:pPr>
            <a:r>
              <a:rPr lang="en-US"/>
              <a:t>EDA – Stars Distribution</a:t>
            </a:r>
            <a:endParaRPr/>
          </a:p>
        </p:txBody>
      </p:sp>
      <p:pic>
        <p:nvPicPr>
          <p:cNvPr descr="Chart, bar chart&#10;&#10;Description automatically generated" id="1032" name="Google Shape;1032;p10"/>
          <p:cNvPicPr preferRelativeResize="0"/>
          <p:nvPr/>
        </p:nvPicPr>
        <p:blipFill rotWithShape="1">
          <a:blip r:embed="rId3">
            <a:alphaModFix/>
          </a:blip>
          <a:srcRect b="10291" l="0" r="0" t="2049"/>
          <a:stretch/>
        </p:blipFill>
        <p:spPr>
          <a:xfrm>
            <a:off x="838200" y="1187322"/>
            <a:ext cx="6858000" cy="3557934"/>
          </a:xfrm>
          <a:prstGeom prst="rect">
            <a:avLst/>
          </a:prstGeom>
          <a:noFill/>
          <a:ln>
            <a:noFill/>
          </a:ln>
        </p:spPr>
      </p:pic>
      <p:sp>
        <p:nvSpPr>
          <p:cNvPr id="1033" name="Google Shape;1033;p10"/>
          <p:cNvSpPr txBox="1"/>
          <p:nvPr/>
        </p:nvSpPr>
        <p:spPr>
          <a:xfrm>
            <a:off x="2038044" y="1717179"/>
            <a:ext cx="2762556" cy="16927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Interesting Insight:</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The average number of reviews per business is: </a:t>
            </a:r>
            <a:r>
              <a:rPr b="1" i="0" lang="en-US" sz="2000" u="none" cap="none" strike="noStrike">
                <a:solidFill>
                  <a:schemeClr val="accent1"/>
                </a:solidFill>
                <a:latin typeface="Arial"/>
                <a:ea typeface="Arial"/>
                <a:cs typeface="Arial"/>
                <a:sym typeface="Arial"/>
              </a:rPr>
              <a:t>44.86656</a:t>
            </a:r>
            <a:endParaRPr b="1" i="0" sz="1800" u="none" cap="none" strike="noStrike">
              <a:solidFill>
                <a:schemeClr val="accent1"/>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accent1"/>
              </a:solidFill>
              <a:latin typeface="Arial"/>
              <a:ea typeface="Arial"/>
              <a:cs typeface="Arial"/>
              <a:sym typeface="Arial"/>
            </a:endParaRPr>
          </a:p>
        </p:txBody>
      </p:sp>
      <p:sp>
        <p:nvSpPr>
          <p:cNvPr id="1034" name="Google Shape;1034;p10"/>
          <p:cNvSpPr txBox="1"/>
          <p:nvPr/>
        </p:nvSpPr>
        <p:spPr>
          <a:xfrm>
            <a:off x="6400800" y="4705350"/>
            <a:ext cx="8669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5-Star</a:t>
            </a:r>
            <a:endParaRPr/>
          </a:p>
        </p:txBody>
      </p:sp>
      <p:sp>
        <p:nvSpPr>
          <p:cNvPr id="1035" name="Google Shape;1035;p10"/>
          <p:cNvSpPr txBox="1"/>
          <p:nvPr/>
        </p:nvSpPr>
        <p:spPr>
          <a:xfrm>
            <a:off x="1905000" y="4705350"/>
            <a:ext cx="8669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2-Star</a:t>
            </a:r>
            <a:endParaRPr/>
          </a:p>
        </p:txBody>
      </p:sp>
      <p:sp>
        <p:nvSpPr>
          <p:cNvPr id="1036" name="Google Shape;1036;p10"/>
          <p:cNvSpPr txBox="1"/>
          <p:nvPr/>
        </p:nvSpPr>
        <p:spPr>
          <a:xfrm>
            <a:off x="3048000" y="4705350"/>
            <a:ext cx="8669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3-Star</a:t>
            </a:r>
            <a:endParaRPr/>
          </a:p>
        </p:txBody>
      </p:sp>
      <p:sp>
        <p:nvSpPr>
          <p:cNvPr id="1037" name="Google Shape;1037;p10"/>
          <p:cNvSpPr txBox="1"/>
          <p:nvPr/>
        </p:nvSpPr>
        <p:spPr>
          <a:xfrm>
            <a:off x="4114800" y="4705350"/>
            <a:ext cx="8669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1-Star</a:t>
            </a:r>
            <a:endParaRPr/>
          </a:p>
        </p:txBody>
      </p:sp>
      <p:sp>
        <p:nvSpPr>
          <p:cNvPr id="1038" name="Google Shape;1038;p10"/>
          <p:cNvSpPr txBox="1"/>
          <p:nvPr/>
        </p:nvSpPr>
        <p:spPr>
          <a:xfrm>
            <a:off x="5334000" y="4705350"/>
            <a:ext cx="8669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4-star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
          <p:cNvSpPr txBox="1"/>
          <p:nvPr>
            <p:ph idx="4294967295" type="title"/>
          </p:nvPr>
        </p:nvSpPr>
        <p:spPr>
          <a:xfrm>
            <a:off x="762000" y="438150"/>
            <a:ext cx="7702550" cy="5730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EDA – Factors that Influence Stars</a:t>
            </a:r>
            <a:endParaRPr/>
          </a:p>
        </p:txBody>
      </p:sp>
      <p:sp>
        <p:nvSpPr>
          <p:cNvPr id="1044" name="Google Shape;1044;p11"/>
          <p:cNvSpPr txBox="1"/>
          <p:nvPr/>
        </p:nvSpPr>
        <p:spPr>
          <a:xfrm>
            <a:off x="304800" y="-933450"/>
            <a:ext cx="1786066" cy="861774"/>
          </a:xfrm>
          <a:prstGeom prst="rect">
            <a:avLst/>
          </a:prstGeom>
          <a:solidFill>
            <a:srgbClr val="00B05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5000" u="none" cap="none" strike="noStrike">
                <a:solidFill>
                  <a:schemeClr val="lt1"/>
                </a:solidFill>
                <a:latin typeface="Arial"/>
                <a:ea typeface="Arial"/>
                <a:cs typeface="Arial"/>
                <a:sym typeface="Arial"/>
              </a:rPr>
              <a:t>Fiona</a:t>
            </a:r>
            <a:endParaRPr/>
          </a:p>
        </p:txBody>
      </p:sp>
      <p:pic>
        <p:nvPicPr>
          <p:cNvPr descr="A diagram of a house&#10;&#10;Description automatically generated with low confidence" id="1045" name="Google Shape;1045;p11"/>
          <p:cNvPicPr preferRelativeResize="0"/>
          <p:nvPr/>
        </p:nvPicPr>
        <p:blipFill rotWithShape="1">
          <a:blip r:embed="rId3">
            <a:alphaModFix/>
          </a:blip>
          <a:srcRect b="0" l="0" r="0" t="0"/>
          <a:stretch/>
        </p:blipFill>
        <p:spPr>
          <a:xfrm>
            <a:off x="770800" y="1214727"/>
            <a:ext cx="6335440" cy="35776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g11a55d4eb1a_0_0"/>
          <p:cNvSpPr txBox="1"/>
          <p:nvPr>
            <p:ph type="title"/>
          </p:nvPr>
        </p:nvSpPr>
        <p:spPr>
          <a:xfrm>
            <a:off x="762000" y="438150"/>
            <a:ext cx="8559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US" sz="2400"/>
              <a:t>Which amenity should be improved by the restaurant? </a:t>
            </a:r>
            <a:endParaRPr/>
          </a:p>
        </p:txBody>
      </p:sp>
      <p:pic>
        <p:nvPicPr>
          <p:cNvPr descr="Table&#10;&#10;Description automatically generated" id="1051" name="Google Shape;1051;g11a55d4eb1a_0_0"/>
          <p:cNvPicPr preferRelativeResize="0"/>
          <p:nvPr/>
        </p:nvPicPr>
        <p:blipFill rotWithShape="1">
          <a:blip r:embed="rId3">
            <a:alphaModFix/>
          </a:blip>
          <a:srcRect b="0" l="0" r="0" t="0"/>
          <a:stretch/>
        </p:blipFill>
        <p:spPr>
          <a:xfrm>
            <a:off x="296884" y="1581150"/>
            <a:ext cx="3044051" cy="3149747"/>
          </a:xfrm>
          <a:prstGeom prst="rect">
            <a:avLst/>
          </a:prstGeom>
          <a:noFill/>
          <a:ln>
            <a:noFill/>
          </a:ln>
        </p:spPr>
      </p:pic>
      <p:grpSp>
        <p:nvGrpSpPr>
          <p:cNvPr id="1052" name="Google Shape;1052;g11a55d4eb1a_0_0"/>
          <p:cNvGrpSpPr/>
          <p:nvPr/>
        </p:nvGrpSpPr>
        <p:grpSpPr>
          <a:xfrm>
            <a:off x="3602543" y="1615134"/>
            <a:ext cx="456783" cy="491308"/>
            <a:chOff x="714355" y="1854780"/>
            <a:chExt cx="456783" cy="491308"/>
          </a:xfrm>
        </p:grpSpPr>
        <p:grpSp>
          <p:nvGrpSpPr>
            <p:cNvPr id="1053" name="Google Shape;1053;g11a55d4eb1a_0_0"/>
            <p:cNvGrpSpPr/>
            <p:nvPr/>
          </p:nvGrpSpPr>
          <p:grpSpPr>
            <a:xfrm>
              <a:off x="714355" y="1854780"/>
              <a:ext cx="456783" cy="491308"/>
              <a:chOff x="3382938" y="2045163"/>
              <a:chExt cx="743825" cy="748375"/>
            </a:xfrm>
          </p:grpSpPr>
          <p:sp>
            <p:nvSpPr>
              <p:cNvPr id="1054" name="Google Shape;1054;g11a55d4eb1a_0_0"/>
              <p:cNvSpPr/>
              <p:nvPr/>
            </p:nvSpPr>
            <p:spPr>
              <a:xfrm>
                <a:off x="3495563" y="2162338"/>
                <a:ext cx="631200" cy="631200"/>
              </a:xfrm>
              <a:prstGeom prst="rect">
                <a:avLst/>
              </a:prstGeom>
              <a:solidFill>
                <a:schemeClr val="hlink">
                  <a:alpha val="670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g11a55d4eb1a_0_0"/>
              <p:cNvSpPr/>
              <p:nvPr/>
            </p:nvSpPr>
            <p:spPr>
              <a:xfrm>
                <a:off x="3382938" y="2045163"/>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6" name="Google Shape;1056;g11a55d4eb1a_0_0"/>
            <p:cNvGrpSpPr/>
            <p:nvPr/>
          </p:nvGrpSpPr>
          <p:grpSpPr>
            <a:xfrm>
              <a:off x="796798" y="1996085"/>
              <a:ext cx="282364" cy="198619"/>
              <a:chOff x="7077129" y="2512542"/>
              <a:chExt cx="282364" cy="198619"/>
            </a:xfrm>
          </p:grpSpPr>
          <p:sp>
            <p:nvSpPr>
              <p:cNvPr id="1057" name="Google Shape;1057;g11a55d4eb1a_0_0"/>
              <p:cNvSpPr/>
              <p:nvPr/>
            </p:nvSpPr>
            <p:spPr>
              <a:xfrm>
                <a:off x="7304872" y="2551533"/>
                <a:ext cx="25050" cy="19416"/>
              </a:xfrm>
              <a:custGeom>
                <a:rect b="b" l="l" r="r" t="t"/>
                <a:pathLst>
                  <a:path extrusionOk="0" h="610" w="787">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g11a55d4eb1a_0_0"/>
              <p:cNvSpPr/>
              <p:nvPr/>
            </p:nvSpPr>
            <p:spPr>
              <a:xfrm>
                <a:off x="7129043" y="2512542"/>
                <a:ext cx="164879" cy="42875"/>
              </a:xfrm>
              <a:custGeom>
                <a:rect b="b" l="l" r="r" t="t"/>
                <a:pathLst>
                  <a:path extrusionOk="0" h="1347" w="518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11a55d4eb1a_0_0"/>
              <p:cNvSpPr/>
              <p:nvPr/>
            </p:nvSpPr>
            <p:spPr>
              <a:xfrm>
                <a:off x="7077129" y="2536796"/>
                <a:ext cx="282364" cy="174365"/>
              </a:xfrm>
              <a:custGeom>
                <a:rect b="b" l="l" r="r" t="t"/>
                <a:pathLst>
                  <a:path extrusionOk="0" h="5478" w="8871">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11a55d4eb1a_0_0"/>
              <p:cNvSpPr/>
              <p:nvPr/>
            </p:nvSpPr>
            <p:spPr>
              <a:xfrm>
                <a:off x="7153680" y="2560255"/>
                <a:ext cx="129230" cy="127129"/>
              </a:xfrm>
              <a:custGeom>
                <a:rect b="b" l="l" r="r" t="t"/>
                <a:pathLst>
                  <a:path extrusionOk="0" h="3994" w="406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11a55d4eb1a_0_0"/>
              <p:cNvSpPr/>
              <p:nvPr/>
            </p:nvSpPr>
            <p:spPr>
              <a:xfrm>
                <a:off x="7183982" y="2590239"/>
                <a:ext cx="68244" cy="68244"/>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11a55d4eb1a_0_0"/>
              <p:cNvSpPr/>
              <p:nvPr/>
            </p:nvSpPr>
            <p:spPr>
              <a:xfrm>
                <a:off x="7225297" y="2595904"/>
                <a:ext cx="20880" cy="20880"/>
              </a:xfrm>
              <a:custGeom>
                <a:rect b="b" l="l" r="r" t="t"/>
                <a:pathLst>
                  <a:path extrusionOk="0" h="656" w="656">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63" name="Google Shape;1063;g11a55d4eb1a_0_0"/>
          <p:cNvGrpSpPr/>
          <p:nvPr/>
        </p:nvGrpSpPr>
        <p:grpSpPr>
          <a:xfrm>
            <a:off x="4059321" y="2235265"/>
            <a:ext cx="5109300" cy="1872600"/>
            <a:chOff x="0" y="0"/>
            <a:chExt cx="5109300" cy="1872600"/>
          </a:xfrm>
        </p:grpSpPr>
        <p:cxnSp>
          <p:nvCxnSpPr>
            <p:cNvPr id="1064" name="Google Shape;1064;g11a55d4eb1a_0_0"/>
            <p:cNvCxnSpPr/>
            <p:nvPr/>
          </p:nvCxnSpPr>
          <p:spPr>
            <a:xfrm>
              <a:off x="0" y="0"/>
              <a:ext cx="51093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065" name="Google Shape;1065;g11a55d4eb1a_0_0"/>
            <p:cNvSpPr/>
            <p:nvPr/>
          </p:nvSpPr>
          <p:spPr>
            <a:xfrm>
              <a:off x="0" y="0"/>
              <a:ext cx="1650600" cy="18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g11a55d4eb1a_0_0"/>
            <p:cNvSpPr txBox="1"/>
            <p:nvPr/>
          </p:nvSpPr>
          <p:spPr>
            <a:xfrm>
              <a:off x="0" y="0"/>
              <a:ext cx="1650600" cy="1872600"/>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Top Tags that lead to high ratings:</a:t>
              </a:r>
              <a:endParaRPr b="0" i="0" sz="2000" u="none" cap="none" strike="noStrike">
                <a:solidFill>
                  <a:srgbClr val="000000"/>
                </a:solidFill>
                <a:latin typeface="Arial"/>
                <a:ea typeface="Arial"/>
                <a:cs typeface="Arial"/>
                <a:sym typeface="Arial"/>
              </a:endParaRPr>
            </a:p>
          </p:txBody>
        </p:sp>
        <p:sp>
          <p:nvSpPr>
            <p:cNvPr id="1067" name="Google Shape;1067;g11a55d4eb1a_0_0"/>
            <p:cNvSpPr/>
            <p:nvPr/>
          </p:nvSpPr>
          <p:spPr>
            <a:xfrm>
              <a:off x="1715330" y="22012"/>
              <a:ext cx="33921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g11a55d4eb1a_0_0"/>
            <p:cNvSpPr txBox="1"/>
            <p:nvPr/>
          </p:nvSpPr>
          <p:spPr>
            <a:xfrm>
              <a:off x="1715330" y="22012"/>
              <a:ext cx="3392100" cy="4401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Smoking</a:t>
              </a:r>
              <a:endParaRPr/>
            </a:p>
          </p:txBody>
        </p:sp>
        <p:cxnSp>
          <p:nvCxnSpPr>
            <p:cNvPr id="1069" name="Google Shape;1069;g11a55d4eb1a_0_0"/>
            <p:cNvCxnSpPr/>
            <p:nvPr/>
          </p:nvCxnSpPr>
          <p:spPr>
            <a:xfrm>
              <a:off x="1650516" y="462260"/>
              <a:ext cx="3456900" cy="0"/>
            </a:xfrm>
            <a:prstGeom prst="straightConnector1">
              <a:avLst/>
            </a:prstGeom>
            <a:solidFill>
              <a:schemeClr val="accent1"/>
            </a:solidFill>
            <a:ln cap="flat" cmpd="sng" w="25400">
              <a:solidFill>
                <a:srgbClr val="FFBFC0"/>
              </a:solidFill>
              <a:prstDash val="solid"/>
              <a:round/>
              <a:headEnd len="sm" w="sm" type="none"/>
              <a:tailEnd len="sm" w="sm" type="none"/>
            </a:ln>
          </p:spPr>
        </p:cxnSp>
        <p:sp>
          <p:nvSpPr>
            <p:cNvPr id="1070" name="Google Shape;1070;g11a55d4eb1a_0_0"/>
            <p:cNvSpPr/>
            <p:nvPr/>
          </p:nvSpPr>
          <p:spPr>
            <a:xfrm>
              <a:off x="1715330" y="484273"/>
              <a:ext cx="33921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11a55d4eb1a_0_0"/>
            <p:cNvSpPr txBox="1"/>
            <p:nvPr/>
          </p:nvSpPr>
          <p:spPr>
            <a:xfrm>
              <a:off x="1715330" y="484273"/>
              <a:ext cx="3392100" cy="4401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Wi-Fi</a:t>
              </a:r>
              <a:endParaRPr/>
            </a:p>
          </p:txBody>
        </p:sp>
        <p:cxnSp>
          <p:nvCxnSpPr>
            <p:cNvPr id="1072" name="Google Shape;1072;g11a55d4eb1a_0_0"/>
            <p:cNvCxnSpPr/>
            <p:nvPr/>
          </p:nvCxnSpPr>
          <p:spPr>
            <a:xfrm>
              <a:off x="1650516" y="924521"/>
              <a:ext cx="3456900" cy="0"/>
            </a:xfrm>
            <a:prstGeom prst="straightConnector1">
              <a:avLst/>
            </a:prstGeom>
            <a:solidFill>
              <a:schemeClr val="accent1"/>
            </a:solidFill>
            <a:ln cap="flat" cmpd="sng" w="25400">
              <a:solidFill>
                <a:srgbClr val="FFBFC0"/>
              </a:solidFill>
              <a:prstDash val="solid"/>
              <a:round/>
              <a:headEnd len="sm" w="sm" type="none"/>
              <a:tailEnd len="sm" w="sm" type="none"/>
            </a:ln>
          </p:spPr>
        </p:cxnSp>
        <p:sp>
          <p:nvSpPr>
            <p:cNvPr id="1073" name="Google Shape;1073;g11a55d4eb1a_0_0"/>
            <p:cNvSpPr/>
            <p:nvPr/>
          </p:nvSpPr>
          <p:spPr>
            <a:xfrm>
              <a:off x="1715330" y="946534"/>
              <a:ext cx="33921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g11a55d4eb1a_0_0"/>
            <p:cNvSpPr txBox="1"/>
            <p:nvPr/>
          </p:nvSpPr>
          <p:spPr>
            <a:xfrm>
              <a:off x="1715330" y="946534"/>
              <a:ext cx="3392100" cy="4401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Allow Dogs</a:t>
              </a:r>
              <a:endParaRPr/>
            </a:p>
          </p:txBody>
        </p:sp>
        <p:cxnSp>
          <p:nvCxnSpPr>
            <p:cNvPr id="1075" name="Google Shape;1075;g11a55d4eb1a_0_0"/>
            <p:cNvCxnSpPr/>
            <p:nvPr/>
          </p:nvCxnSpPr>
          <p:spPr>
            <a:xfrm>
              <a:off x="1650516" y="1386782"/>
              <a:ext cx="3456900" cy="0"/>
            </a:xfrm>
            <a:prstGeom prst="straightConnector1">
              <a:avLst/>
            </a:prstGeom>
            <a:solidFill>
              <a:schemeClr val="accent1"/>
            </a:solidFill>
            <a:ln cap="flat" cmpd="sng" w="25400">
              <a:solidFill>
                <a:srgbClr val="FFBFC0"/>
              </a:solidFill>
              <a:prstDash val="solid"/>
              <a:round/>
              <a:headEnd len="sm" w="sm" type="none"/>
              <a:tailEnd len="sm" w="sm" type="none"/>
            </a:ln>
          </p:spPr>
        </p:cxnSp>
        <p:sp>
          <p:nvSpPr>
            <p:cNvPr id="1076" name="Google Shape;1076;g11a55d4eb1a_0_0"/>
            <p:cNvSpPr/>
            <p:nvPr/>
          </p:nvSpPr>
          <p:spPr>
            <a:xfrm>
              <a:off x="1715330" y="1408795"/>
              <a:ext cx="3392100" cy="4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11a55d4eb1a_0_0"/>
            <p:cNvSpPr txBox="1"/>
            <p:nvPr/>
          </p:nvSpPr>
          <p:spPr>
            <a:xfrm>
              <a:off x="1715330" y="1408795"/>
              <a:ext cx="3392100" cy="4401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Delivery</a:t>
              </a:r>
              <a:endParaRPr/>
            </a:p>
          </p:txBody>
        </p:sp>
        <p:cxnSp>
          <p:nvCxnSpPr>
            <p:cNvPr id="1078" name="Google Shape;1078;g11a55d4eb1a_0_0"/>
            <p:cNvCxnSpPr/>
            <p:nvPr/>
          </p:nvCxnSpPr>
          <p:spPr>
            <a:xfrm>
              <a:off x="1650516" y="1849043"/>
              <a:ext cx="3456900" cy="0"/>
            </a:xfrm>
            <a:prstGeom prst="straightConnector1">
              <a:avLst/>
            </a:prstGeom>
            <a:solidFill>
              <a:schemeClr val="accent1"/>
            </a:solidFill>
            <a:ln cap="flat" cmpd="sng" w="25400">
              <a:solidFill>
                <a:srgbClr val="FFBFC0"/>
              </a:solidFill>
              <a:prstDash val="solid"/>
              <a:round/>
              <a:headEnd len="sm" w="sm" type="none"/>
              <a:tailEnd len="sm" w="sm"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2"/>
          <p:cNvSpPr txBox="1"/>
          <p:nvPr>
            <p:ph idx="4294967295" type="title"/>
          </p:nvPr>
        </p:nvSpPr>
        <p:spPr>
          <a:xfrm>
            <a:off x="717973" y="412750"/>
            <a:ext cx="7702550" cy="5730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Raleway Black"/>
              <a:buNone/>
            </a:pPr>
            <a:r>
              <a:rPr lang="en-US" sz="2800"/>
              <a:t>EDA – Most Popular Restaurant Categories </a:t>
            </a:r>
            <a:endParaRPr/>
          </a:p>
        </p:txBody>
      </p:sp>
      <p:pic>
        <p:nvPicPr>
          <p:cNvPr descr="Chart, funnel chart&#10;&#10;Description automatically generated" id="1084" name="Google Shape;1084;p12"/>
          <p:cNvPicPr preferRelativeResize="0"/>
          <p:nvPr/>
        </p:nvPicPr>
        <p:blipFill rotWithShape="1">
          <a:blip r:embed="rId3">
            <a:alphaModFix/>
          </a:blip>
          <a:srcRect b="0" l="0" r="0" t="0"/>
          <a:stretch/>
        </p:blipFill>
        <p:spPr>
          <a:xfrm>
            <a:off x="838200" y="1348212"/>
            <a:ext cx="7504025" cy="3439196"/>
          </a:xfrm>
          <a:prstGeom prst="rect">
            <a:avLst/>
          </a:prstGeom>
          <a:noFill/>
          <a:ln>
            <a:noFill/>
          </a:ln>
        </p:spPr>
      </p:pic>
      <p:sp>
        <p:nvSpPr>
          <p:cNvPr id="1085" name="Google Shape;1085;p12"/>
          <p:cNvSpPr txBox="1"/>
          <p:nvPr/>
        </p:nvSpPr>
        <p:spPr>
          <a:xfrm>
            <a:off x="5544866" y="2793092"/>
            <a:ext cx="2762556" cy="16927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Interesting Insight:</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The most popular restaurant category on Yelp is </a:t>
            </a:r>
            <a:r>
              <a:rPr b="1" i="0" lang="en-US" sz="1800" u="none" cap="none" strike="noStrike">
                <a:solidFill>
                  <a:schemeClr val="accent1"/>
                </a:solidFill>
                <a:latin typeface="Arial"/>
                <a:ea typeface="Arial"/>
                <a:cs typeface="Arial"/>
                <a:sym typeface="Arial"/>
              </a:rPr>
              <a:t>Mexican</a:t>
            </a:r>
            <a:r>
              <a:rPr b="1" i="0" lang="en-US" sz="1600" u="none" cap="none" strike="noStrike">
                <a:solidFill>
                  <a:schemeClr val="accent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restaurants</a:t>
            </a:r>
            <a:r>
              <a:rPr b="0" i="0" lang="en-US" sz="1600" u="none" cap="none" strike="noStrike">
                <a:solidFill>
                  <a:srgbClr val="000000"/>
                </a:solidFill>
                <a:latin typeface="Arial"/>
                <a:ea typeface="Arial"/>
                <a:cs typeface="Arial"/>
                <a:sym typeface="Arial"/>
              </a:rPr>
              <a:t>.</a:t>
            </a:r>
            <a:endParaRPr b="1" i="0" sz="1600" u="none" cap="none" strike="noStrike">
              <a:solidFill>
                <a:schemeClr val="accen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13"/>
          <p:cNvPicPr preferRelativeResize="0"/>
          <p:nvPr/>
        </p:nvPicPr>
        <p:blipFill rotWithShape="1">
          <a:blip r:embed="rId3">
            <a:alphaModFix/>
          </a:blip>
          <a:srcRect b="0" l="4308" r="4307" t="0"/>
          <a:stretch/>
        </p:blipFill>
        <p:spPr>
          <a:xfrm>
            <a:off x="5023525" y="1068750"/>
            <a:ext cx="4120476" cy="3006000"/>
          </a:xfrm>
          <a:prstGeom prst="rect">
            <a:avLst/>
          </a:prstGeom>
          <a:noFill/>
          <a:ln>
            <a:noFill/>
          </a:ln>
        </p:spPr>
      </p:pic>
      <p:sp>
        <p:nvSpPr>
          <p:cNvPr id="1091" name="Google Shape;1091;p13"/>
          <p:cNvSpPr/>
          <p:nvPr/>
        </p:nvSpPr>
        <p:spPr>
          <a:xfrm>
            <a:off x="4419600" y="1068750"/>
            <a:ext cx="2779200" cy="30060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3"/>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3"/>
          <p:cNvSpPr txBox="1"/>
          <p:nvPr>
            <p:ph type="title"/>
          </p:nvPr>
        </p:nvSpPr>
        <p:spPr>
          <a:xfrm>
            <a:off x="719998" y="2206769"/>
            <a:ext cx="2916299" cy="104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Machine Learning Problems</a:t>
            </a:r>
            <a:endParaRPr/>
          </a:p>
        </p:txBody>
      </p:sp>
      <p:sp>
        <p:nvSpPr>
          <p:cNvPr id="1094" name="Google Shape;1094;p13"/>
          <p:cNvSpPr txBox="1"/>
          <p:nvPr>
            <p:ph idx="2" type="title"/>
          </p:nvPr>
        </p:nvSpPr>
        <p:spPr>
          <a:xfrm>
            <a:off x="3369625" y="801450"/>
            <a:ext cx="2325600" cy="1790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0"/>
              <a:buNone/>
            </a:pPr>
            <a:r>
              <a:rPr lang="en-US"/>
              <a:t>03</a:t>
            </a:r>
            <a:endParaRPr/>
          </a:p>
        </p:txBody>
      </p:sp>
      <p:grpSp>
        <p:nvGrpSpPr>
          <p:cNvPr id="1095" name="Google Shape;1095;p13"/>
          <p:cNvGrpSpPr/>
          <p:nvPr/>
        </p:nvGrpSpPr>
        <p:grpSpPr>
          <a:xfrm>
            <a:off x="5923861" y="1725294"/>
            <a:ext cx="312682" cy="1748105"/>
            <a:chOff x="8954936" y="1923919"/>
            <a:chExt cx="312682" cy="1748105"/>
          </a:xfrm>
        </p:grpSpPr>
        <p:sp>
          <p:nvSpPr>
            <p:cNvPr id="1096" name="Google Shape;1096;p13"/>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3"/>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3"/>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3"/>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3"/>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3"/>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3"/>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3"/>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3"/>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3"/>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3"/>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3"/>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3"/>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3"/>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3"/>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3"/>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3"/>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3"/>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3"/>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3"/>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3"/>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3"/>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3"/>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3"/>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4"/>
          <p:cNvSpPr txBox="1"/>
          <p:nvPr>
            <p:ph type="title"/>
          </p:nvPr>
        </p:nvSpPr>
        <p:spPr>
          <a:xfrm>
            <a:off x="762000" y="1504950"/>
            <a:ext cx="7458420" cy="209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sz="4000"/>
              <a:t>Do Customers like it or not? </a:t>
            </a:r>
            <a:endParaRPr sz="4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5"/>
          <p:cNvSpPr txBox="1"/>
          <p:nvPr>
            <p:ph type="title"/>
          </p:nvPr>
        </p:nvSpPr>
        <p:spPr>
          <a:xfrm>
            <a:off x="762000" y="438150"/>
            <a:ext cx="7702550" cy="5730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Rating Prediction Process</a:t>
            </a:r>
            <a:endParaRPr/>
          </a:p>
        </p:txBody>
      </p:sp>
      <p:sp>
        <p:nvSpPr>
          <p:cNvPr id="1130" name="Google Shape;1130;p15"/>
          <p:cNvSpPr txBox="1"/>
          <p:nvPr/>
        </p:nvSpPr>
        <p:spPr>
          <a:xfrm>
            <a:off x="780504" y="2724150"/>
            <a:ext cx="1429296" cy="98713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Raleway Black"/>
                <a:ea typeface="Raleway Black"/>
                <a:cs typeface="Raleway Black"/>
                <a:sym typeface="Raleway Black"/>
              </a:rPr>
              <a:t>Business_Id,</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Raleway Black"/>
                <a:ea typeface="Raleway Black"/>
                <a:cs typeface="Raleway Black"/>
                <a:sym typeface="Raleway Black"/>
              </a:rPr>
              <a:t>Date,</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Raleway Black"/>
                <a:ea typeface="Raleway Black"/>
                <a:cs typeface="Raleway Black"/>
                <a:sym typeface="Raleway Black"/>
              </a:rPr>
              <a:t>Stars,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Raleway Black"/>
                <a:ea typeface="Raleway Black"/>
                <a:cs typeface="Raleway Black"/>
                <a:sym typeface="Raleway Black"/>
              </a:rPr>
              <a:t>Review</a:t>
            </a:r>
            <a:endParaRPr b="0" i="0" sz="1600" u="none" cap="none" strike="noStrike">
              <a:solidFill>
                <a:schemeClr val="dk1"/>
              </a:solidFill>
              <a:latin typeface="Raleway Black"/>
              <a:ea typeface="Raleway Black"/>
              <a:cs typeface="Raleway Black"/>
              <a:sym typeface="Raleway Black"/>
            </a:endParaRPr>
          </a:p>
        </p:txBody>
      </p:sp>
      <p:sp>
        <p:nvSpPr>
          <p:cNvPr id="1131" name="Google Shape;1131;p15"/>
          <p:cNvSpPr txBox="1"/>
          <p:nvPr/>
        </p:nvSpPr>
        <p:spPr>
          <a:xfrm>
            <a:off x="5638800" y="2647950"/>
            <a:ext cx="1642875" cy="66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Black"/>
                <a:ea typeface="Raleway Black"/>
                <a:cs typeface="Raleway Black"/>
                <a:sym typeface="Raleway Black"/>
              </a:rPr>
              <a:t>Trained: 80%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Black"/>
                <a:ea typeface="Raleway Black"/>
                <a:cs typeface="Raleway Black"/>
                <a:sym typeface="Raleway Black"/>
              </a:rPr>
              <a:t>Test: 20%</a:t>
            </a:r>
            <a:endParaRPr/>
          </a:p>
        </p:txBody>
      </p:sp>
      <p:sp>
        <p:nvSpPr>
          <p:cNvPr id="1132" name="Google Shape;1132;p15"/>
          <p:cNvSpPr txBox="1"/>
          <p:nvPr/>
        </p:nvSpPr>
        <p:spPr>
          <a:xfrm>
            <a:off x="4029025" y="2571750"/>
            <a:ext cx="1685975" cy="1708504"/>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Raleway Black"/>
                <a:ea typeface="Raleway Black"/>
                <a:cs typeface="Raleway Black"/>
                <a:sym typeface="Raleway Black"/>
              </a:rPr>
              <a:t>Tokenization, stop-word removal, word2vec</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Black"/>
              <a:ea typeface="Raleway Black"/>
              <a:cs typeface="Raleway Black"/>
              <a:sym typeface="Raleway Blac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Black"/>
              <a:ea typeface="Raleway Black"/>
              <a:cs typeface="Raleway Black"/>
              <a:sym typeface="Raleway Black"/>
            </a:endParaRPr>
          </a:p>
        </p:txBody>
      </p:sp>
      <p:sp>
        <p:nvSpPr>
          <p:cNvPr id="1133" name="Google Shape;1133;p15"/>
          <p:cNvSpPr txBox="1"/>
          <p:nvPr/>
        </p:nvSpPr>
        <p:spPr>
          <a:xfrm>
            <a:off x="7315200" y="2592098"/>
            <a:ext cx="1881612" cy="1198852"/>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Black"/>
                <a:ea typeface="Raleway Black"/>
                <a:cs typeface="Raleway Black"/>
                <a:sym typeface="Raleway Black"/>
              </a:rPr>
              <a:t>Logistic Regression, Random Forest, Linear SVM</a:t>
            </a:r>
            <a:endParaRPr b="0" i="0" sz="1600" u="none" cap="none" strike="noStrike">
              <a:solidFill>
                <a:schemeClr val="dk1"/>
              </a:solidFill>
              <a:latin typeface="Raleway Black"/>
              <a:ea typeface="Raleway Black"/>
              <a:cs typeface="Raleway Black"/>
              <a:sym typeface="Raleway Black"/>
            </a:endParaRPr>
          </a:p>
        </p:txBody>
      </p:sp>
      <p:sp>
        <p:nvSpPr>
          <p:cNvPr id="1134" name="Google Shape;1134;p15"/>
          <p:cNvSpPr/>
          <p:nvPr/>
        </p:nvSpPr>
        <p:spPr>
          <a:xfrm>
            <a:off x="2502226" y="2724150"/>
            <a:ext cx="153637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Raleway Black"/>
                <a:ea typeface="Raleway Black"/>
                <a:cs typeface="Raleway Black"/>
                <a:sym typeface="Raleway Black"/>
              </a:rPr>
              <a:t>Stars 1,2: 0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Raleway Black"/>
                <a:ea typeface="Raleway Black"/>
                <a:cs typeface="Raleway Black"/>
                <a:sym typeface="Raleway Black"/>
              </a:rPr>
              <a:t>Stars 3: Remove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Raleway Black"/>
                <a:ea typeface="Raleway Black"/>
                <a:cs typeface="Raleway Black"/>
                <a:sym typeface="Raleway Black"/>
              </a:rPr>
              <a:t>Stars 4,5: 1</a:t>
            </a:r>
            <a:endParaRPr/>
          </a:p>
        </p:txBody>
      </p:sp>
      <p:grpSp>
        <p:nvGrpSpPr>
          <p:cNvPr id="1135" name="Google Shape;1135;p15"/>
          <p:cNvGrpSpPr/>
          <p:nvPr/>
        </p:nvGrpSpPr>
        <p:grpSpPr>
          <a:xfrm>
            <a:off x="838200" y="1426675"/>
            <a:ext cx="8027276" cy="840275"/>
            <a:chOff x="811924" y="1352550"/>
            <a:chExt cx="8132276" cy="812851"/>
          </a:xfrm>
        </p:grpSpPr>
        <p:grpSp>
          <p:nvGrpSpPr>
            <p:cNvPr id="1136" name="Google Shape;1136;p15"/>
            <p:cNvGrpSpPr/>
            <p:nvPr/>
          </p:nvGrpSpPr>
          <p:grpSpPr>
            <a:xfrm>
              <a:off x="811924" y="1355002"/>
              <a:ext cx="1629000" cy="796898"/>
              <a:chOff x="719988" y="2130502"/>
              <a:chExt cx="1629000" cy="796898"/>
            </a:xfrm>
          </p:grpSpPr>
          <p:sp>
            <p:nvSpPr>
              <p:cNvPr id="1137" name="Google Shape;1137;p15"/>
              <p:cNvSpPr/>
              <p:nvPr/>
            </p:nvSpPr>
            <p:spPr>
              <a:xfrm>
                <a:off x="719988" y="2260200"/>
                <a:ext cx="1629000" cy="667200"/>
              </a:xfrm>
              <a:prstGeom prst="homePlate">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Data Retrieval</a:t>
                </a:r>
                <a:endParaRPr b="1" i="0" sz="1400" u="none" cap="none" strike="noStrike">
                  <a:solidFill>
                    <a:srgbClr val="000000"/>
                  </a:solidFill>
                  <a:latin typeface="Arial"/>
                  <a:ea typeface="Arial"/>
                  <a:cs typeface="Arial"/>
                  <a:sym typeface="Arial"/>
                </a:endParaRPr>
              </a:p>
            </p:txBody>
          </p:sp>
          <p:sp>
            <p:nvSpPr>
              <p:cNvPr id="1138" name="Google Shape;1138;p15"/>
              <p:cNvSpPr/>
              <p:nvPr/>
            </p:nvSpPr>
            <p:spPr>
              <a:xfrm>
                <a:off x="719988" y="2130502"/>
                <a:ext cx="1629000" cy="667199"/>
              </a:xfrm>
              <a:prstGeom prst="homePlate">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9" name="Google Shape;1139;p15"/>
            <p:cNvGrpSpPr/>
            <p:nvPr/>
          </p:nvGrpSpPr>
          <p:grpSpPr>
            <a:xfrm>
              <a:off x="2440936" y="1352550"/>
              <a:ext cx="1629000" cy="812851"/>
              <a:chOff x="2349000" y="2128050"/>
              <a:chExt cx="1629000" cy="812851"/>
            </a:xfrm>
          </p:grpSpPr>
          <p:sp>
            <p:nvSpPr>
              <p:cNvPr id="1140" name="Google Shape;1140;p15"/>
              <p:cNvSpPr/>
              <p:nvPr/>
            </p:nvSpPr>
            <p:spPr>
              <a:xfrm>
                <a:off x="2349000" y="2273701"/>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Relabel</a:t>
                </a:r>
                <a:endParaRPr b="1" i="0" sz="1400" u="none" cap="none" strike="noStrike">
                  <a:solidFill>
                    <a:srgbClr val="000000"/>
                  </a:solidFill>
                  <a:latin typeface="Arial"/>
                  <a:ea typeface="Arial"/>
                  <a:cs typeface="Arial"/>
                  <a:sym typeface="Arial"/>
                </a:endParaRPr>
              </a:p>
            </p:txBody>
          </p:sp>
          <p:sp>
            <p:nvSpPr>
              <p:cNvPr id="1141" name="Google Shape;1141;p15"/>
              <p:cNvSpPr/>
              <p:nvPr/>
            </p:nvSpPr>
            <p:spPr>
              <a:xfrm>
                <a:off x="2349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15"/>
            <p:cNvGrpSpPr/>
            <p:nvPr/>
          </p:nvGrpSpPr>
          <p:grpSpPr>
            <a:xfrm>
              <a:off x="4069936" y="1352550"/>
              <a:ext cx="1629000" cy="812850"/>
              <a:chOff x="3978000" y="2128050"/>
              <a:chExt cx="1629000" cy="812850"/>
            </a:xfrm>
          </p:grpSpPr>
          <p:sp>
            <p:nvSpPr>
              <p:cNvPr id="1143" name="Google Shape;1143;p15"/>
              <p:cNvSpPr/>
              <p:nvPr/>
            </p:nvSpPr>
            <p:spPr>
              <a:xfrm>
                <a:off x="3978000" y="2273700"/>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Build Pipeline</a:t>
                </a:r>
                <a:endParaRPr b="1" i="0" sz="1400" u="none" cap="none" strike="noStrike">
                  <a:solidFill>
                    <a:srgbClr val="000000"/>
                  </a:solidFill>
                  <a:latin typeface="Arial"/>
                  <a:ea typeface="Arial"/>
                  <a:cs typeface="Arial"/>
                  <a:sym typeface="Arial"/>
                </a:endParaRPr>
              </a:p>
            </p:txBody>
          </p:sp>
          <p:sp>
            <p:nvSpPr>
              <p:cNvPr id="1144" name="Google Shape;1144;p15"/>
              <p:cNvSpPr/>
              <p:nvPr/>
            </p:nvSpPr>
            <p:spPr>
              <a:xfrm>
                <a:off x="3978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5" name="Google Shape;1145;p15"/>
            <p:cNvGrpSpPr/>
            <p:nvPr/>
          </p:nvGrpSpPr>
          <p:grpSpPr>
            <a:xfrm>
              <a:off x="5698936" y="1352550"/>
              <a:ext cx="1629000" cy="812850"/>
              <a:chOff x="5607000" y="2128050"/>
              <a:chExt cx="1629000" cy="812850"/>
            </a:xfrm>
          </p:grpSpPr>
          <p:sp>
            <p:nvSpPr>
              <p:cNvPr id="1146" name="Google Shape;1146;p15"/>
              <p:cNvSpPr/>
              <p:nvPr/>
            </p:nvSpPr>
            <p:spPr>
              <a:xfrm>
                <a:off x="5607000" y="2273700"/>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47" name="Google Shape;1147;p15"/>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8" name="Google Shape;1148;p15"/>
            <p:cNvGrpSpPr/>
            <p:nvPr/>
          </p:nvGrpSpPr>
          <p:grpSpPr>
            <a:xfrm>
              <a:off x="7315200" y="1352550"/>
              <a:ext cx="1629000" cy="812850"/>
              <a:chOff x="5607000" y="2128050"/>
              <a:chExt cx="1629000" cy="812850"/>
            </a:xfrm>
          </p:grpSpPr>
          <p:sp>
            <p:nvSpPr>
              <p:cNvPr id="1149" name="Google Shape;1149;p15"/>
              <p:cNvSpPr/>
              <p:nvPr/>
            </p:nvSpPr>
            <p:spPr>
              <a:xfrm>
                <a:off x="5607000" y="2273700"/>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50" name="Google Shape;1150;p15"/>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51" name="Google Shape;1151;p15"/>
          <p:cNvSpPr txBox="1"/>
          <p:nvPr/>
        </p:nvSpPr>
        <p:spPr>
          <a:xfrm>
            <a:off x="5943600" y="1581150"/>
            <a:ext cx="12192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Train-Test</a:t>
            </a:r>
            <a:endParaRPr/>
          </a:p>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Split</a:t>
            </a:r>
            <a:endParaRPr/>
          </a:p>
        </p:txBody>
      </p:sp>
      <p:sp>
        <p:nvSpPr>
          <p:cNvPr id="1152" name="Google Shape;1152;p15"/>
          <p:cNvSpPr txBox="1"/>
          <p:nvPr/>
        </p:nvSpPr>
        <p:spPr>
          <a:xfrm>
            <a:off x="7467600" y="1581150"/>
            <a:ext cx="12192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Model Selection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p16"/>
          <p:cNvPicPr preferRelativeResize="0"/>
          <p:nvPr/>
        </p:nvPicPr>
        <p:blipFill rotWithShape="1">
          <a:blip r:embed="rId3">
            <a:alphaModFix/>
          </a:blip>
          <a:srcRect b="1822" l="0" r="730" t="21491"/>
          <a:stretch/>
        </p:blipFill>
        <p:spPr>
          <a:xfrm>
            <a:off x="831737" y="1042245"/>
            <a:ext cx="6635863" cy="1393972"/>
          </a:xfrm>
          <a:prstGeom prst="rect">
            <a:avLst/>
          </a:prstGeom>
          <a:noFill/>
          <a:ln>
            <a:noFill/>
          </a:ln>
        </p:spPr>
      </p:pic>
      <p:sp>
        <p:nvSpPr>
          <p:cNvPr id="1158" name="Google Shape;1158;p16"/>
          <p:cNvSpPr txBox="1"/>
          <p:nvPr/>
        </p:nvSpPr>
        <p:spPr>
          <a:xfrm>
            <a:off x="762000" y="2571750"/>
            <a:ext cx="6635863" cy="6040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500"/>
              <a:buFont typeface="Raleway Black"/>
              <a:buNone/>
            </a:pPr>
            <a:r>
              <a:rPr b="0" i="0" lang="en-US" sz="2800" u="none" cap="none" strike="noStrike">
                <a:solidFill>
                  <a:schemeClr val="dk1"/>
                </a:solidFill>
                <a:latin typeface="Raleway Black"/>
                <a:ea typeface="Raleway Black"/>
                <a:cs typeface="Raleway Black"/>
                <a:sym typeface="Raleway Black"/>
              </a:rPr>
              <a:t>Implement Pipeline</a:t>
            </a:r>
            <a:endParaRPr/>
          </a:p>
        </p:txBody>
      </p:sp>
      <p:pic>
        <p:nvPicPr>
          <p:cNvPr id="1159" name="Google Shape;1159;p16"/>
          <p:cNvPicPr preferRelativeResize="0"/>
          <p:nvPr/>
        </p:nvPicPr>
        <p:blipFill rotWithShape="1">
          <a:blip r:embed="rId4">
            <a:alphaModFix/>
          </a:blip>
          <a:srcRect b="0" l="0" r="0" t="0"/>
          <a:stretch/>
        </p:blipFill>
        <p:spPr>
          <a:xfrm>
            <a:off x="838200" y="3175846"/>
            <a:ext cx="6005982" cy="1689855"/>
          </a:xfrm>
          <a:prstGeom prst="rect">
            <a:avLst/>
          </a:prstGeom>
          <a:noFill/>
          <a:ln>
            <a:noFill/>
          </a:ln>
        </p:spPr>
      </p:pic>
      <p:sp>
        <p:nvSpPr>
          <p:cNvPr id="1160" name="Google Shape;1160;p16"/>
          <p:cNvSpPr txBox="1"/>
          <p:nvPr>
            <p:ph type="title"/>
          </p:nvPr>
        </p:nvSpPr>
        <p:spPr>
          <a:xfrm>
            <a:off x="762000" y="438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Input Data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7"/>
          <p:cNvSpPr txBox="1"/>
          <p:nvPr>
            <p:ph type="title"/>
          </p:nvPr>
        </p:nvSpPr>
        <p:spPr>
          <a:xfrm>
            <a:off x="754200" y="438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Binary Classification</a:t>
            </a:r>
            <a:endParaRPr/>
          </a:p>
        </p:txBody>
      </p:sp>
      <p:graphicFrame>
        <p:nvGraphicFramePr>
          <p:cNvPr id="1166" name="Google Shape;1166;p17"/>
          <p:cNvGraphicFramePr/>
          <p:nvPr/>
        </p:nvGraphicFramePr>
        <p:xfrm>
          <a:off x="843708" y="1932932"/>
          <a:ext cx="3000000" cy="3000000"/>
        </p:xfrm>
        <a:graphic>
          <a:graphicData uri="http://schemas.openxmlformats.org/drawingml/2006/table">
            <a:tbl>
              <a:tblPr bandRow="1" firstRow="1">
                <a:gradFill>
                  <a:gsLst>
                    <a:gs pos="0">
                      <a:srgbClr val="DFDFDF"/>
                    </a:gs>
                    <a:gs pos="35000">
                      <a:srgbClr val="E7E7E7"/>
                    </a:gs>
                    <a:gs pos="100000">
                      <a:srgbClr val="F6F6F6"/>
                    </a:gs>
                  </a:gsLst>
                  <a:lin ang="16200000" scaled="0"/>
                </a:gradFill>
                <a:tableStyleId>{2A8A0D59-F2D4-4E67-AE31-555298BDC200}</a:tableStyleId>
              </a:tblPr>
              <a:tblGrid>
                <a:gridCol w="1789325"/>
                <a:gridCol w="1789325"/>
                <a:gridCol w="1789325"/>
                <a:gridCol w="1789325"/>
              </a:tblGrid>
              <a:tr h="7311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Logistic Regression</a:t>
                      </a:r>
                      <a:endParaRPr/>
                    </a:p>
                  </a:txBody>
                  <a:tcPr marT="45725" marB="45725" marR="91450" marL="91450">
                    <a:solidFill>
                      <a:srgbClr val="A70000"/>
                    </a:solidFill>
                  </a:tcPr>
                </a:tc>
                <a:tc>
                  <a:txBody>
                    <a:bodyPr/>
                    <a:lstStyle/>
                    <a:p>
                      <a:pPr indent="0" lvl="0" marL="0" marR="0" rtl="0" algn="l">
                        <a:lnSpc>
                          <a:spcPct val="100000"/>
                        </a:lnSpc>
                        <a:spcBef>
                          <a:spcPts val="0"/>
                        </a:spcBef>
                        <a:spcAft>
                          <a:spcPts val="0"/>
                        </a:spcAft>
                        <a:buNone/>
                      </a:pPr>
                      <a:r>
                        <a:rPr lang="en-US" sz="1400" u="none" cap="none" strike="noStrike"/>
                        <a:t>Random Forest </a:t>
                      </a:r>
                      <a:endParaRPr/>
                    </a:p>
                  </a:txBody>
                  <a:tcPr marT="45725" marB="45725" marR="91450" marL="91450">
                    <a:solidFill>
                      <a:schemeClr val="accent3"/>
                    </a:solidFill>
                  </a:tcPr>
                </a:tc>
                <a:tc>
                  <a:txBody>
                    <a:bodyPr/>
                    <a:lstStyle/>
                    <a:p>
                      <a:pPr indent="0" lvl="0" marL="0" marR="0" rtl="0" algn="l">
                        <a:lnSpc>
                          <a:spcPct val="100000"/>
                        </a:lnSpc>
                        <a:spcBef>
                          <a:spcPts val="0"/>
                        </a:spcBef>
                        <a:spcAft>
                          <a:spcPts val="0"/>
                        </a:spcAft>
                        <a:buNone/>
                      </a:pPr>
                      <a:r>
                        <a:rPr lang="en-US" sz="1400" u="none" cap="none" strike="noStrike"/>
                        <a:t>Linear SVC</a:t>
                      </a:r>
                      <a:endParaRPr/>
                    </a:p>
                  </a:txBody>
                  <a:tcPr marT="45725" marB="45725" marR="91450" marL="91450"/>
                </a:tc>
              </a:tr>
              <a:tr h="523225">
                <a:tc>
                  <a:txBody>
                    <a:bodyPr/>
                    <a:lstStyle/>
                    <a:p>
                      <a:pPr indent="0" lvl="0" marL="0" marR="0" rtl="0" algn="l">
                        <a:lnSpc>
                          <a:spcPct val="100000"/>
                        </a:lnSpc>
                        <a:spcBef>
                          <a:spcPts val="0"/>
                        </a:spcBef>
                        <a:spcAft>
                          <a:spcPts val="0"/>
                        </a:spcAft>
                        <a:buNone/>
                      </a:pPr>
                      <a:r>
                        <a:rPr lang="en-US" sz="1400" u="none" cap="none" strike="noStrike"/>
                        <a:t>Accuracy Score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solidFill>
                            <a:srgbClr val="A70000"/>
                          </a:solidFill>
                        </a:rPr>
                        <a:t>0.94744</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0.86156</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0.94625</a:t>
                      </a:r>
                      <a:endParaRPr/>
                    </a:p>
                  </a:txBody>
                  <a:tcPr marT="45725" marB="45725" marR="91450" marL="91450"/>
                </a:tc>
              </a:tr>
              <a:tr h="523225">
                <a:tc>
                  <a:txBody>
                    <a:bodyPr/>
                    <a:lstStyle/>
                    <a:p>
                      <a:pPr indent="0" lvl="0" marL="0" marR="0" rtl="0" algn="l">
                        <a:lnSpc>
                          <a:spcPct val="100000"/>
                        </a:lnSpc>
                        <a:spcBef>
                          <a:spcPts val="0"/>
                        </a:spcBef>
                        <a:spcAft>
                          <a:spcPts val="0"/>
                        </a:spcAft>
                        <a:buNone/>
                      </a:pPr>
                      <a:r>
                        <a:rPr lang="en-US" sz="1400" u="none" cap="none" strike="noStrike"/>
                        <a:t>F-1</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rgbClr val="A70000"/>
                          </a:solidFill>
                          <a:latin typeface="Arial"/>
                          <a:ea typeface="Arial"/>
                          <a:cs typeface="Arial"/>
                          <a:sym typeface="Arial"/>
                        </a:rPr>
                        <a:t>0.94729</a:t>
                      </a:r>
                      <a:endParaRPr b="0" i="0" sz="1400" u="none" cap="none" strike="noStrike">
                        <a:solidFill>
                          <a:srgbClr val="A70000"/>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0.84716</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0.94711</a:t>
                      </a:r>
                      <a:endParaRPr/>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8"/>
          <p:cNvSpPr txBox="1"/>
          <p:nvPr>
            <p:ph type="title"/>
          </p:nvPr>
        </p:nvSpPr>
        <p:spPr>
          <a:xfrm>
            <a:off x="754200" y="438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K-Fold Cross Validation</a:t>
            </a:r>
            <a:endParaRPr/>
          </a:p>
        </p:txBody>
      </p:sp>
      <p:sp>
        <p:nvSpPr>
          <p:cNvPr id="1172" name="Google Shape;1172;p18"/>
          <p:cNvSpPr txBox="1"/>
          <p:nvPr>
            <p:ph idx="3" type="ctrTitle"/>
          </p:nvPr>
        </p:nvSpPr>
        <p:spPr>
          <a:xfrm>
            <a:off x="1441786" y="4004589"/>
            <a:ext cx="5701662" cy="502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a:t>AUC=0.9277</a:t>
            </a:r>
            <a:endParaRPr/>
          </a:p>
        </p:txBody>
      </p:sp>
      <p:grpSp>
        <p:nvGrpSpPr>
          <p:cNvPr id="1173" name="Google Shape;1173;p18"/>
          <p:cNvGrpSpPr/>
          <p:nvPr/>
        </p:nvGrpSpPr>
        <p:grpSpPr>
          <a:xfrm>
            <a:off x="714351" y="3982471"/>
            <a:ext cx="456782" cy="491275"/>
            <a:chOff x="3382938" y="2045163"/>
            <a:chExt cx="743825" cy="748375"/>
          </a:xfrm>
        </p:grpSpPr>
        <p:sp>
          <p:nvSpPr>
            <p:cNvPr id="1174" name="Google Shape;1174;p18"/>
            <p:cNvSpPr/>
            <p:nvPr/>
          </p:nvSpPr>
          <p:spPr>
            <a:xfrm>
              <a:off x="3495563" y="2162338"/>
              <a:ext cx="631200" cy="6312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8"/>
            <p:cNvSpPr/>
            <p:nvPr/>
          </p:nvSpPr>
          <p:spPr>
            <a:xfrm>
              <a:off x="3382938" y="2045163"/>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6" name="Google Shape;1176;p18"/>
          <p:cNvSpPr txBox="1"/>
          <p:nvPr>
            <p:ph idx="9" type="ctrTitle"/>
          </p:nvPr>
        </p:nvSpPr>
        <p:spPr>
          <a:xfrm>
            <a:off x="1389534" y="2914582"/>
            <a:ext cx="5109325" cy="41920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a:t>Apply 3 Fold Validation on pre-processed data </a:t>
            </a:r>
            <a:endParaRPr/>
          </a:p>
        </p:txBody>
      </p:sp>
      <p:grpSp>
        <p:nvGrpSpPr>
          <p:cNvPr id="1177" name="Google Shape;1177;p18"/>
          <p:cNvGrpSpPr/>
          <p:nvPr/>
        </p:nvGrpSpPr>
        <p:grpSpPr>
          <a:xfrm>
            <a:off x="802447" y="4123867"/>
            <a:ext cx="282364" cy="198619"/>
            <a:chOff x="7077129" y="2512542"/>
            <a:chExt cx="282364" cy="198619"/>
          </a:xfrm>
        </p:grpSpPr>
        <p:sp>
          <p:nvSpPr>
            <p:cNvPr id="1178" name="Google Shape;1178;p18"/>
            <p:cNvSpPr/>
            <p:nvPr/>
          </p:nvSpPr>
          <p:spPr>
            <a:xfrm>
              <a:off x="7304872" y="2551533"/>
              <a:ext cx="25050" cy="19416"/>
            </a:xfrm>
            <a:custGeom>
              <a:rect b="b" l="l" r="r" t="t"/>
              <a:pathLst>
                <a:path extrusionOk="0" h="610" w="787">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8"/>
            <p:cNvSpPr/>
            <p:nvPr/>
          </p:nvSpPr>
          <p:spPr>
            <a:xfrm>
              <a:off x="7129043" y="2512542"/>
              <a:ext cx="164879" cy="42875"/>
            </a:xfrm>
            <a:custGeom>
              <a:rect b="b" l="l" r="r" t="t"/>
              <a:pathLst>
                <a:path extrusionOk="0" h="1347" w="518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8"/>
            <p:cNvSpPr/>
            <p:nvPr/>
          </p:nvSpPr>
          <p:spPr>
            <a:xfrm>
              <a:off x="7077129" y="2536796"/>
              <a:ext cx="282364" cy="174365"/>
            </a:xfrm>
            <a:custGeom>
              <a:rect b="b" l="l" r="r" t="t"/>
              <a:pathLst>
                <a:path extrusionOk="0" h="5478" w="8871">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8"/>
            <p:cNvSpPr/>
            <p:nvPr/>
          </p:nvSpPr>
          <p:spPr>
            <a:xfrm>
              <a:off x="7153680" y="2560255"/>
              <a:ext cx="129230" cy="127129"/>
            </a:xfrm>
            <a:custGeom>
              <a:rect b="b" l="l" r="r" t="t"/>
              <a:pathLst>
                <a:path extrusionOk="0" h="3994" w="406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8"/>
            <p:cNvSpPr/>
            <p:nvPr/>
          </p:nvSpPr>
          <p:spPr>
            <a:xfrm>
              <a:off x="7183982" y="2590239"/>
              <a:ext cx="68244" cy="68244"/>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8"/>
            <p:cNvSpPr/>
            <p:nvPr/>
          </p:nvSpPr>
          <p:spPr>
            <a:xfrm>
              <a:off x="7225297" y="2595904"/>
              <a:ext cx="20880" cy="20880"/>
            </a:xfrm>
            <a:custGeom>
              <a:rect b="b" l="l" r="r" t="t"/>
              <a:pathLst>
                <a:path extrusionOk="0" h="656" w="656">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4" name="Google Shape;1184;p18"/>
          <p:cNvSpPr txBox="1"/>
          <p:nvPr/>
        </p:nvSpPr>
        <p:spPr>
          <a:xfrm>
            <a:off x="1337283" y="1963888"/>
            <a:ext cx="6593087" cy="419206"/>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Raleway Black"/>
              <a:buNone/>
            </a:pPr>
            <a:r>
              <a:rPr b="0" i="0" lang="en-US" sz="1600" u="none" cap="none" strike="noStrike">
                <a:solidFill>
                  <a:schemeClr val="dk1"/>
                </a:solidFill>
                <a:latin typeface="Raleway Black"/>
                <a:ea typeface="Raleway Black"/>
                <a:cs typeface="Raleway Black"/>
                <a:sym typeface="Raleway Black"/>
              </a:rPr>
              <a:t>Select Model with the highest accuracy: Logistic Regression</a:t>
            </a:r>
            <a:endParaRPr/>
          </a:p>
        </p:txBody>
      </p:sp>
      <p:grpSp>
        <p:nvGrpSpPr>
          <p:cNvPr id="1185" name="Google Shape;1185;p18"/>
          <p:cNvGrpSpPr/>
          <p:nvPr/>
        </p:nvGrpSpPr>
        <p:grpSpPr>
          <a:xfrm>
            <a:off x="714351" y="2862703"/>
            <a:ext cx="456782" cy="491275"/>
            <a:chOff x="3382938" y="2045163"/>
            <a:chExt cx="743825" cy="748375"/>
          </a:xfrm>
        </p:grpSpPr>
        <p:sp>
          <p:nvSpPr>
            <p:cNvPr id="1186" name="Google Shape;1186;p18"/>
            <p:cNvSpPr/>
            <p:nvPr/>
          </p:nvSpPr>
          <p:spPr>
            <a:xfrm>
              <a:off x="3495563" y="2162338"/>
              <a:ext cx="631200" cy="6312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8"/>
            <p:cNvSpPr/>
            <p:nvPr/>
          </p:nvSpPr>
          <p:spPr>
            <a:xfrm>
              <a:off x="3382938" y="2045163"/>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8" name="Google Shape;1188;p18"/>
          <p:cNvGrpSpPr/>
          <p:nvPr/>
        </p:nvGrpSpPr>
        <p:grpSpPr>
          <a:xfrm>
            <a:off x="804671" y="3004099"/>
            <a:ext cx="282364" cy="198619"/>
            <a:chOff x="7077129" y="2512542"/>
            <a:chExt cx="282364" cy="198619"/>
          </a:xfrm>
        </p:grpSpPr>
        <p:sp>
          <p:nvSpPr>
            <p:cNvPr id="1189" name="Google Shape;1189;p18"/>
            <p:cNvSpPr/>
            <p:nvPr/>
          </p:nvSpPr>
          <p:spPr>
            <a:xfrm>
              <a:off x="7304872" y="2551533"/>
              <a:ext cx="25050" cy="19416"/>
            </a:xfrm>
            <a:custGeom>
              <a:rect b="b" l="l" r="r" t="t"/>
              <a:pathLst>
                <a:path extrusionOk="0" h="610" w="787">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8"/>
            <p:cNvSpPr/>
            <p:nvPr/>
          </p:nvSpPr>
          <p:spPr>
            <a:xfrm>
              <a:off x="7129043" y="2512542"/>
              <a:ext cx="164879" cy="42875"/>
            </a:xfrm>
            <a:custGeom>
              <a:rect b="b" l="l" r="r" t="t"/>
              <a:pathLst>
                <a:path extrusionOk="0" h="1347" w="518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8"/>
            <p:cNvSpPr/>
            <p:nvPr/>
          </p:nvSpPr>
          <p:spPr>
            <a:xfrm>
              <a:off x="7077129" y="2536796"/>
              <a:ext cx="282364" cy="174365"/>
            </a:xfrm>
            <a:custGeom>
              <a:rect b="b" l="l" r="r" t="t"/>
              <a:pathLst>
                <a:path extrusionOk="0" h="5478" w="8871">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8"/>
            <p:cNvSpPr/>
            <p:nvPr/>
          </p:nvSpPr>
          <p:spPr>
            <a:xfrm>
              <a:off x="7153680" y="2560255"/>
              <a:ext cx="129230" cy="127129"/>
            </a:xfrm>
            <a:custGeom>
              <a:rect b="b" l="l" r="r" t="t"/>
              <a:pathLst>
                <a:path extrusionOk="0" h="3994" w="406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8"/>
            <p:cNvSpPr/>
            <p:nvPr/>
          </p:nvSpPr>
          <p:spPr>
            <a:xfrm>
              <a:off x="7183982" y="2590239"/>
              <a:ext cx="68244" cy="68244"/>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8"/>
            <p:cNvSpPr/>
            <p:nvPr/>
          </p:nvSpPr>
          <p:spPr>
            <a:xfrm>
              <a:off x="7225297" y="2595904"/>
              <a:ext cx="20880" cy="20880"/>
            </a:xfrm>
            <a:custGeom>
              <a:rect b="b" l="l" r="r" t="t"/>
              <a:pathLst>
                <a:path extrusionOk="0" h="656" w="656">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5" name="Google Shape;1195;p18"/>
          <p:cNvGrpSpPr/>
          <p:nvPr/>
        </p:nvGrpSpPr>
        <p:grpSpPr>
          <a:xfrm>
            <a:off x="714351" y="1854689"/>
            <a:ext cx="456782" cy="491275"/>
            <a:chOff x="714351" y="1854689"/>
            <a:chExt cx="456782" cy="491275"/>
          </a:xfrm>
        </p:grpSpPr>
        <p:grpSp>
          <p:nvGrpSpPr>
            <p:cNvPr id="1196" name="Google Shape;1196;p18"/>
            <p:cNvGrpSpPr/>
            <p:nvPr/>
          </p:nvGrpSpPr>
          <p:grpSpPr>
            <a:xfrm>
              <a:off x="714351" y="1854689"/>
              <a:ext cx="456782" cy="491275"/>
              <a:chOff x="3382938" y="2045163"/>
              <a:chExt cx="743825" cy="748375"/>
            </a:xfrm>
          </p:grpSpPr>
          <p:sp>
            <p:nvSpPr>
              <p:cNvPr id="1197" name="Google Shape;1197;p18"/>
              <p:cNvSpPr/>
              <p:nvPr/>
            </p:nvSpPr>
            <p:spPr>
              <a:xfrm>
                <a:off x="3495563" y="2162338"/>
                <a:ext cx="631200" cy="6312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8"/>
              <p:cNvSpPr/>
              <p:nvPr/>
            </p:nvSpPr>
            <p:spPr>
              <a:xfrm>
                <a:off x="3382938" y="2045163"/>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9" name="Google Shape;1199;p18"/>
            <p:cNvGrpSpPr/>
            <p:nvPr/>
          </p:nvGrpSpPr>
          <p:grpSpPr>
            <a:xfrm>
              <a:off x="796798" y="1996085"/>
              <a:ext cx="282364" cy="198619"/>
              <a:chOff x="7077129" y="2512542"/>
              <a:chExt cx="282364" cy="198619"/>
            </a:xfrm>
          </p:grpSpPr>
          <p:sp>
            <p:nvSpPr>
              <p:cNvPr id="1200" name="Google Shape;1200;p18"/>
              <p:cNvSpPr/>
              <p:nvPr/>
            </p:nvSpPr>
            <p:spPr>
              <a:xfrm>
                <a:off x="7304872" y="2551533"/>
                <a:ext cx="25050" cy="19416"/>
              </a:xfrm>
              <a:custGeom>
                <a:rect b="b" l="l" r="r" t="t"/>
                <a:pathLst>
                  <a:path extrusionOk="0" h="610" w="787">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8"/>
              <p:cNvSpPr/>
              <p:nvPr/>
            </p:nvSpPr>
            <p:spPr>
              <a:xfrm>
                <a:off x="7129043" y="2512542"/>
                <a:ext cx="164879" cy="42875"/>
              </a:xfrm>
              <a:custGeom>
                <a:rect b="b" l="l" r="r" t="t"/>
                <a:pathLst>
                  <a:path extrusionOk="0" h="1347" w="518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8"/>
              <p:cNvSpPr/>
              <p:nvPr/>
            </p:nvSpPr>
            <p:spPr>
              <a:xfrm>
                <a:off x="7077129" y="2536796"/>
                <a:ext cx="282364" cy="174365"/>
              </a:xfrm>
              <a:custGeom>
                <a:rect b="b" l="l" r="r" t="t"/>
                <a:pathLst>
                  <a:path extrusionOk="0" h="5478" w="8871">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8"/>
              <p:cNvSpPr/>
              <p:nvPr/>
            </p:nvSpPr>
            <p:spPr>
              <a:xfrm>
                <a:off x="7153680" y="2560255"/>
                <a:ext cx="129230" cy="127129"/>
              </a:xfrm>
              <a:custGeom>
                <a:rect b="b" l="l" r="r" t="t"/>
                <a:pathLst>
                  <a:path extrusionOk="0" h="3994" w="406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8"/>
              <p:cNvSpPr/>
              <p:nvPr/>
            </p:nvSpPr>
            <p:spPr>
              <a:xfrm>
                <a:off x="7183982" y="2590239"/>
                <a:ext cx="68244" cy="68244"/>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8"/>
              <p:cNvSpPr/>
              <p:nvPr/>
            </p:nvSpPr>
            <p:spPr>
              <a:xfrm>
                <a:off x="7225297" y="2595904"/>
                <a:ext cx="20880" cy="20880"/>
              </a:xfrm>
              <a:custGeom>
                <a:rect b="b" l="l" r="r" t="t"/>
                <a:pathLst>
                  <a:path extrusionOk="0" h="656" w="656">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2"/>
          <p:cNvSpPr txBox="1"/>
          <p:nvPr>
            <p:ph idx="5" type="title"/>
          </p:nvPr>
        </p:nvSpPr>
        <p:spPr>
          <a:xfrm>
            <a:off x="3357859" y="552756"/>
            <a:ext cx="2166119" cy="58711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US"/>
              <a:t>Agenda</a:t>
            </a:r>
            <a:endParaRPr/>
          </a:p>
        </p:txBody>
      </p:sp>
      <p:sp>
        <p:nvSpPr>
          <p:cNvPr id="765" name="Google Shape;765;p2"/>
          <p:cNvSpPr txBox="1"/>
          <p:nvPr>
            <p:ph type="title"/>
          </p:nvPr>
        </p:nvSpPr>
        <p:spPr>
          <a:xfrm>
            <a:off x="1286575" y="1977200"/>
            <a:ext cx="378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0"/>
              <a:buNone/>
            </a:pPr>
            <a:r>
              <a:rPr lang="en-US"/>
              <a:t>01</a:t>
            </a:r>
            <a:endParaRPr/>
          </a:p>
        </p:txBody>
      </p:sp>
      <p:sp>
        <p:nvSpPr>
          <p:cNvPr id="766" name="Google Shape;766;p2"/>
          <p:cNvSpPr txBox="1"/>
          <p:nvPr>
            <p:ph idx="6" type="ctrTitle"/>
          </p:nvPr>
        </p:nvSpPr>
        <p:spPr>
          <a:xfrm>
            <a:off x="2131224" y="2009774"/>
            <a:ext cx="2251800" cy="502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a:t>Business Problem</a:t>
            </a:r>
            <a:endParaRPr/>
          </a:p>
        </p:txBody>
      </p:sp>
      <p:sp>
        <p:nvSpPr>
          <p:cNvPr id="767" name="Google Shape;767;p2"/>
          <p:cNvSpPr txBox="1"/>
          <p:nvPr>
            <p:ph idx="1" type="subTitle"/>
          </p:nvPr>
        </p:nvSpPr>
        <p:spPr>
          <a:xfrm>
            <a:off x="2131224" y="2349350"/>
            <a:ext cx="22518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Cross-Platform Evaluation</a:t>
            </a:r>
            <a:endParaRPr/>
          </a:p>
          <a:p>
            <a:pPr indent="0" lvl="0" marL="0" rtl="0" algn="l">
              <a:lnSpc>
                <a:spcPct val="100000"/>
              </a:lnSpc>
              <a:spcBef>
                <a:spcPts val="0"/>
              </a:spcBef>
              <a:spcAft>
                <a:spcPts val="0"/>
              </a:spcAft>
              <a:buSzPts val="1100"/>
              <a:buNone/>
            </a:pPr>
            <a:r>
              <a:rPr lang="en-US"/>
              <a:t>Review authenticity </a:t>
            </a:r>
            <a:endParaRPr/>
          </a:p>
          <a:p>
            <a:pPr indent="0" lvl="0" marL="0" rtl="0" algn="l">
              <a:lnSpc>
                <a:spcPct val="100000"/>
              </a:lnSpc>
              <a:spcBef>
                <a:spcPts val="0"/>
              </a:spcBef>
              <a:spcAft>
                <a:spcPts val="0"/>
              </a:spcAft>
              <a:buSzPts val="1100"/>
              <a:buNone/>
            </a:pPr>
            <a:r>
              <a:rPr lang="en-US"/>
              <a:t>Focus oriented outcome</a:t>
            </a:r>
            <a:endParaRPr/>
          </a:p>
        </p:txBody>
      </p:sp>
      <p:sp>
        <p:nvSpPr>
          <p:cNvPr id="768" name="Google Shape;768;p2"/>
          <p:cNvSpPr txBox="1"/>
          <p:nvPr>
            <p:ph idx="2" type="title"/>
          </p:nvPr>
        </p:nvSpPr>
        <p:spPr>
          <a:xfrm>
            <a:off x="1286575" y="3615500"/>
            <a:ext cx="378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0"/>
              <a:buNone/>
            </a:pPr>
            <a:r>
              <a:rPr lang="en-US"/>
              <a:t>03</a:t>
            </a:r>
            <a:endParaRPr/>
          </a:p>
        </p:txBody>
      </p:sp>
      <p:sp>
        <p:nvSpPr>
          <p:cNvPr id="769" name="Google Shape;769;p2"/>
          <p:cNvSpPr txBox="1"/>
          <p:nvPr>
            <p:ph idx="7" type="ctrTitle"/>
          </p:nvPr>
        </p:nvSpPr>
        <p:spPr>
          <a:xfrm>
            <a:off x="2131224" y="3648074"/>
            <a:ext cx="2251800" cy="502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a:t>Machine Learning Models</a:t>
            </a:r>
            <a:endParaRPr/>
          </a:p>
        </p:txBody>
      </p:sp>
      <p:sp>
        <p:nvSpPr>
          <p:cNvPr id="770" name="Google Shape;770;p2"/>
          <p:cNvSpPr txBox="1"/>
          <p:nvPr>
            <p:ph idx="8" type="subTitle"/>
          </p:nvPr>
        </p:nvSpPr>
        <p:spPr>
          <a:xfrm>
            <a:off x="2131224" y="3987650"/>
            <a:ext cx="22518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Logistic Regression, Random Forest, Linear SVM</a:t>
            </a:r>
            <a:endParaRPr/>
          </a:p>
        </p:txBody>
      </p:sp>
      <p:sp>
        <p:nvSpPr>
          <p:cNvPr id="771" name="Google Shape;771;p2"/>
          <p:cNvSpPr txBox="1"/>
          <p:nvPr>
            <p:ph idx="3" type="title"/>
          </p:nvPr>
        </p:nvSpPr>
        <p:spPr>
          <a:xfrm>
            <a:off x="4037825" y="1977200"/>
            <a:ext cx="378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0"/>
              <a:buNone/>
            </a:pPr>
            <a:r>
              <a:rPr lang="en-US"/>
              <a:t>02</a:t>
            </a:r>
            <a:endParaRPr/>
          </a:p>
        </p:txBody>
      </p:sp>
      <p:sp>
        <p:nvSpPr>
          <p:cNvPr id="772" name="Google Shape;772;p2"/>
          <p:cNvSpPr txBox="1"/>
          <p:nvPr>
            <p:ph idx="9" type="ctrTitle"/>
          </p:nvPr>
        </p:nvSpPr>
        <p:spPr>
          <a:xfrm>
            <a:off x="4882474" y="2009774"/>
            <a:ext cx="2251800" cy="502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a:t>Data Analysis &amp; Preparation</a:t>
            </a:r>
            <a:endParaRPr/>
          </a:p>
        </p:txBody>
      </p:sp>
      <p:sp>
        <p:nvSpPr>
          <p:cNvPr id="773" name="Google Shape;773;p2"/>
          <p:cNvSpPr txBox="1"/>
          <p:nvPr>
            <p:ph idx="13" type="subTitle"/>
          </p:nvPr>
        </p:nvSpPr>
        <p:spPr>
          <a:xfrm>
            <a:off x="4882474" y="2349350"/>
            <a:ext cx="22518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Data Cleaning, EDA, Text preprocessing,  Class Weight</a:t>
            </a:r>
            <a:endParaRPr/>
          </a:p>
        </p:txBody>
      </p:sp>
      <p:sp>
        <p:nvSpPr>
          <p:cNvPr id="774" name="Google Shape;774;p2"/>
          <p:cNvSpPr txBox="1"/>
          <p:nvPr>
            <p:ph idx="4" type="title"/>
          </p:nvPr>
        </p:nvSpPr>
        <p:spPr>
          <a:xfrm>
            <a:off x="4037825" y="3615500"/>
            <a:ext cx="37887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0"/>
              <a:buNone/>
            </a:pPr>
            <a:r>
              <a:rPr lang="en-US"/>
              <a:t>04</a:t>
            </a:r>
            <a:endParaRPr/>
          </a:p>
        </p:txBody>
      </p:sp>
      <p:sp>
        <p:nvSpPr>
          <p:cNvPr id="775" name="Google Shape;775;p2"/>
          <p:cNvSpPr txBox="1"/>
          <p:nvPr>
            <p:ph idx="14" type="ctrTitle"/>
          </p:nvPr>
        </p:nvSpPr>
        <p:spPr>
          <a:xfrm>
            <a:off x="4882474" y="3648074"/>
            <a:ext cx="2251800" cy="502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a:t>Project Execution</a:t>
            </a:r>
            <a:endParaRPr/>
          </a:p>
        </p:txBody>
      </p:sp>
      <p:sp>
        <p:nvSpPr>
          <p:cNvPr id="776" name="Google Shape;776;p2"/>
          <p:cNvSpPr txBox="1"/>
          <p:nvPr>
            <p:ph idx="15" type="subTitle"/>
          </p:nvPr>
        </p:nvSpPr>
        <p:spPr>
          <a:xfrm>
            <a:off x="4882474" y="3987650"/>
            <a:ext cx="22518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Model Design, Execution Timelines, Storage Optimization</a:t>
            </a:r>
            <a:endParaRPr/>
          </a:p>
          <a:p>
            <a:pPr indent="0" lvl="0" marL="0" rtl="0" algn="l">
              <a:lnSpc>
                <a:spcPct val="100000"/>
              </a:lnSpc>
              <a:spcBef>
                <a:spcPts val="0"/>
              </a:spcBef>
              <a:spcAft>
                <a:spcPts val="0"/>
              </a:spcAft>
              <a:buSzPts val="1100"/>
              <a:buNone/>
            </a:pPr>
            <a:r>
              <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9"/>
          <p:cNvSpPr/>
          <p:nvPr/>
        </p:nvSpPr>
        <p:spPr>
          <a:xfrm>
            <a:off x="5744634" y="2994472"/>
            <a:ext cx="3003925" cy="3230625"/>
          </a:xfrm>
          <a:custGeom>
            <a:rect b="b" l="l" r="r" t="t"/>
            <a:pathLst>
              <a:path extrusionOk="0" h="129225" w="120157">
                <a:moveTo>
                  <a:pt x="0" y="126958"/>
                </a:moveTo>
                <a:lnTo>
                  <a:pt x="0" y="0"/>
                </a:lnTo>
                <a:lnTo>
                  <a:pt x="120157" y="0"/>
                </a:lnTo>
                <a:lnTo>
                  <a:pt x="120157" y="129225"/>
                </a:lnTo>
              </a:path>
            </a:pathLst>
          </a:custGeom>
          <a:noFill/>
          <a:ln cap="flat" cmpd="sng" w="19050">
            <a:solidFill>
              <a:schemeClr val="dk1"/>
            </a:solidFill>
            <a:prstDash val="solid"/>
            <a:round/>
            <a:headEnd len="sm" w="sm" type="none"/>
            <a:tailEnd len="sm" w="sm" type="none"/>
          </a:ln>
        </p:spPr>
      </p:sp>
      <p:pic>
        <p:nvPicPr>
          <p:cNvPr id="1211" name="Google Shape;1211;p19"/>
          <p:cNvPicPr preferRelativeResize="0"/>
          <p:nvPr/>
        </p:nvPicPr>
        <p:blipFill rotWithShape="1">
          <a:blip r:embed="rId3">
            <a:alphaModFix/>
          </a:blip>
          <a:srcRect b="0" l="0" r="0" t="0"/>
          <a:stretch/>
        </p:blipFill>
        <p:spPr>
          <a:xfrm>
            <a:off x="914400" y="3962953"/>
            <a:ext cx="2988017" cy="901148"/>
          </a:xfrm>
          <a:prstGeom prst="rect">
            <a:avLst/>
          </a:prstGeom>
          <a:noFill/>
          <a:ln>
            <a:noFill/>
          </a:ln>
        </p:spPr>
      </p:pic>
      <p:sp>
        <p:nvSpPr>
          <p:cNvPr id="1212" name="Google Shape;1212;p19"/>
          <p:cNvSpPr/>
          <p:nvPr/>
        </p:nvSpPr>
        <p:spPr>
          <a:xfrm>
            <a:off x="899208" y="2262464"/>
            <a:ext cx="3003925" cy="3230625"/>
          </a:xfrm>
          <a:custGeom>
            <a:rect b="b" l="l" r="r" t="t"/>
            <a:pathLst>
              <a:path extrusionOk="0" h="129225" w="120157">
                <a:moveTo>
                  <a:pt x="0" y="126958"/>
                </a:moveTo>
                <a:lnTo>
                  <a:pt x="0" y="0"/>
                </a:lnTo>
                <a:lnTo>
                  <a:pt x="120157" y="0"/>
                </a:lnTo>
                <a:lnTo>
                  <a:pt x="120157" y="129225"/>
                </a:lnTo>
              </a:path>
            </a:pathLst>
          </a:custGeom>
          <a:noFill/>
          <a:ln cap="flat" cmpd="sng" w="19050">
            <a:solidFill>
              <a:schemeClr val="dk1"/>
            </a:solidFill>
            <a:prstDash val="solid"/>
            <a:round/>
            <a:headEnd len="sm" w="sm" type="none"/>
            <a:tailEnd len="sm" w="sm" type="none"/>
          </a:ln>
        </p:spPr>
      </p:sp>
      <p:sp>
        <p:nvSpPr>
          <p:cNvPr id="1213" name="Google Shape;1213;p19"/>
          <p:cNvSpPr txBox="1"/>
          <p:nvPr>
            <p:ph idx="4294967295" type="title"/>
          </p:nvPr>
        </p:nvSpPr>
        <p:spPr>
          <a:xfrm>
            <a:off x="762000" y="438150"/>
            <a:ext cx="5791200" cy="152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800"/>
              <a:t>Do Customers </a:t>
            </a:r>
            <a:r>
              <a:rPr lang="en-US" sz="2800">
                <a:solidFill>
                  <a:srgbClr val="00B050"/>
                </a:solidFill>
              </a:rPr>
              <a:t>Like</a:t>
            </a:r>
            <a:r>
              <a:rPr lang="en-US" sz="2800"/>
              <a:t> it or </a:t>
            </a:r>
            <a:r>
              <a:rPr lang="en-US" sz="2800">
                <a:solidFill>
                  <a:srgbClr val="FF0000"/>
                </a:solidFill>
              </a:rPr>
              <a:t>Not</a:t>
            </a:r>
            <a:r>
              <a:rPr lang="en-US" sz="2800"/>
              <a:t>?</a:t>
            </a:r>
            <a:endParaRPr sz="2800"/>
          </a:p>
        </p:txBody>
      </p:sp>
      <p:pic>
        <p:nvPicPr>
          <p:cNvPr id="1214" name="Google Shape;1214;p19"/>
          <p:cNvPicPr preferRelativeResize="0"/>
          <p:nvPr/>
        </p:nvPicPr>
        <p:blipFill rotWithShape="1">
          <a:blip r:embed="rId4">
            <a:alphaModFix/>
          </a:blip>
          <a:srcRect b="7132" l="0" r="1324" t="45802"/>
          <a:stretch/>
        </p:blipFill>
        <p:spPr>
          <a:xfrm>
            <a:off x="5812367" y="1494367"/>
            <a:ext cx="2834954" cy="2495303"/>
          </a:xfrm>
          <a:prstGeom prst="rect">
            <a:avLst/>
          </a:prstGeom>
          <a:noFill/>
          <a:ln>
            <a:noFill/>
          </a:ln>
        </p:spPr>
      </p:pic>
      <p:sp>
        <p:nvSpPr>
          <p:cNvPr id="1215" name="Google Shape;1215;p19"/>
          <p:cNvSpPr/>
          <p:nvPr/>
        </p:nvSpPr>
        <p:spPr>
          <a:xfrm>
            <a:off x="6412147" y="3437145"/>
            <a:ext cx="360080" cy="158930"/>
          </a:xfrm>
          <a:prstGeom prst="roundRect">
            <a:avLst>
              <a:gd fmla="val 16667" name="adj"/>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B050"/>
              </a:solidFill>
              <a:latin typeface="Arial"/>
              <a:ea typeface="Arial"/>
              <a:cs typeface="Arial"/>
              <a:sym typeface="Arial"/>
            </a:endParaRPr>
          </a:p>
        </p:txBody>
      </p:sp>
      <p:sp>
        <p:nvSpPr>
          <p:cNvPr id="1216" name="Google Shape;1216;p19"/>
          <p:cNvSpPr/>
          <p:nvPr/>
        </p:nvSpPr>
        <p:spPr>
          <a:xfrm>
            <a:off x="6861791" y="3685155"/>
            <a:ext cx="684474" cy="148044"/>
          </a:xfrm>
          <a:prstGeom prst="roundRect">
            <a:avLst>
              <a:gd fmla="val 16667" name="adj"/>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B050"/>
              </a:solidFill>
              <a:latin typeface="Arial"/>
              <a:ea typeface="Arial"/>
              <a:cs typeface="Arial"/>
              <a:sym typeface="Arial"/>
            </a:endParaRPr>
          </a:p>
        </p:txBody>
      </p:sp>
      <p:sp>
        <p:nvSpPr>
          <p:cNvPr id="1217" name="Google Shape;1217;p19"/>
          <p:cNvSpPr/>
          <p:nvPr/>
        </p:nvSpPr>
        <p:spPr>
          <a:xfrm>
            <a:off x="6723476" y="2542117"/>
            <a:ext cx="1571055" cy="174655"/>
          </a:xfrm>
          <a:prstGeom prst="roundRect">
            <a:avLst>
              <a:gd fmla="val 16667" name="adj"/>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B050"/>
              </a:solidFill>
              <a:latin typeface="Arial"/>
              <a:ea typeface="Arial"/>
              <a:cs typeface="Arial"/>
              <a:sym typeface="Arial"/>
            </a:endParaRPr>
          </a:p>
        </p:txBody>
      </p:sp>
      <p:grpSp>
        <p:nvGrpSpPr>
          <p:cNvPr id="1218" name="Google Shape;1218;p19"/>
          <p:cNvGrpSpPr/>
          <p:nvPr/>
        </p:nvGrpSpPr>
        <p:grpSpPr>
          <a:xfrm>
            <a:off x="897468" y="1894152"/>
            <a:ext cx="3124200" cy="1765564"/>
            <a:chOff x="838200" y="3396986"/>
            <a:chExt cx="3124200" cy="1765564"/>
          </a:xfrm>
        </p:grpSpPr>
        <p:grpSp>
          <p:nvGrpSpPr>
            <p:cNvPr id="1219" name="Google Shape;1219;p19"/>
            <p:cNvGrpSpPr/>
            <p:nvPr/>
          </p:nvGrpSpPr>
          <p:grpSpPr>
            <a:xfrm rot="10800000">
              <a:off x="3649718" y="3414445"/>
              <a:ext cx="312682" cy="1748105"/>
              <a:chOff x="8954936" y="1923919"/>
              <a:chExt cx="312682" cy="1748105"/>
            </a:xfrm>
          </p:grpSpPr>
          <p:sp>
            <p:nvSpPr>
              <p:cNvPr id="1220" name="Google Shape;1220;p19"/>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9"/>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9"/>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9"/>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9"/>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9"/>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9"/>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9"/>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9"/>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9"/>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9"/>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9"/>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9"/>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9"/>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9"/>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9"/>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9"/>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9"/>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9"/>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9"/>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9"/>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9"/>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9"/>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9"/>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44" name="Google Shape;1244;p19"/>
            <p:cNvPicPr preferRelativeResize="0"/>
            <p:nvPr/>
          </p:nvPicPr>
          <p:blipFill rotWithShape="1">
            <a:blip r:embed="rId5">
              <a:alphaModFix/>
            </a:blip>
            <a:srcRect b="-1" l="0" r="1810" t="61177"/>
            <a:stretch/>
          </p:blipFill>
          <p:spPr>
            <a:xfrm>
              <a:off x="838200" y="3396986"/>
              <a:ext cx="2754085" cy="1765564"/>
            </a:xfrm>
            <a:prstGeom prst="rect">
              <a:avLst/>
            </a:prstGeom>
            <a:noFill/>
            <a:ln>
              <a:noFill/>
            </a:ln>
          </p:spPr>
        </p:pic>
        <p:sp>
          <p:nvSpPr>
            <p:cNvPr id="1245" name="Google Shape;1245;p19"/>
            <p:cNvSpPr/>
            <p:nvPr/>
          </p:nvSpPr>
          <p:spPr>
            <a:xfrm>
              <a:off x="930764" y="4019395"/>
              <a:ext cx="327719" cy="132491"/>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46" name="Google Shape;1246;p19"/>
            <p:cNvSpPr/>
            <p:nvPr/>
          </p:nvSpPr>
          <p:spPr>
            <a:xfrm>
              <a:off x="2738426" y="4356792"/>
              <a:ext cx="646269" cy="130198"/>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47" name="Google Shape;1247;p19"/>
            <p:cNvSpPr/>
            <p:nvPr/>
          </p:nvSpPr>
          <p:spPr>
            <a:xfrm>
              <a:off x="1633881" y="4623078"/>
              <a:ext cx="1360142" cy="142803"/>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1248" name="Google Shape;1248;p19"/>
          <p:cNvGrpSpPr/>
          <p:nvPr/>
        </p:nvGrpSpPr>
        <p:grpSpPr>
          <a:xfrm>
            <a:off x="8437034" y="3706283"/>
            <a:ext cx="360356" cy="343462"/>
            <a:chOff x="6870193" y="2295620"/>
            <a:chExt cx="360356" cy="343462"/>
          </a:xfrm>
        </p:grpSpPr>
        <p:sp>
          <p:nvSpPr>
            <p:cNvPr id="1249" name="Google Shape;1249;p19"/>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00B050"/>
            </a:solid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9"/>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00B050"/>
            </a:solid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1" name="Google Shape;1251;p19"/>
          <p:cNvGrpSpPr/>
          <p:nvPr/>
        </p:nvGrpSpPr>
        <p:grpSpPr>
          <a:xfrm rot="10800000">
            <a:off x="565128" y="3486761"/>
            <a:ext cx="360356" cy="343462"/>
            <a:chOff x="6891360" y="2312553"/>
            <a:chExt cx="360356" cy="343462"/>
          </a:xfrm>
        </p:grpSpPr>
        <p:sp>
          <p:nvSpPr>
            <p:cNvPr id="1252" name="Google Shape;1252;p19"/>
            <p:cNvSpPr/>
            <p:nvPr/>
          </p:nvSpPr>
          <p:spPr>
            <a:xfrm>
              <a:off x="6891360" y="2312553"/>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9"/>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4" name="Google Shape;1254;p19"/>
          <p:cNvGrpSpPr/>
          <p:nvPr/>
        </p:nvGrpSpPr>
        <p:grpSpPr>
          <a:xfrm rot="10800000">
            <a:off x="5630918" y="2500045"/>
            <a:ext cx="312682" cy="1748105"/>
            <a:chOff x="8954936" y="1923919"/>
            <a:chExt cx="312682" cy="1748105"/>
          </a:xfrm>
        </p:grpSpPr>
        <p:sp>
          <p:nvSpPr>
            <p:cNvPr id="1255" name="Google Shape;1255;p19"/>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56" name="Google Shape;1256;p19"/>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57" name="Google Shape;1257;p19"/>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58" name="Google Shape;1258;p19"/>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59" name="Google Shape;1259;p19"/>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0" name="Google Shape;1260;p19"/>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1" name="Google Shape;1261;p19"/>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2" name="Google Shape;1262;p19"/>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3" name="Google Shape;1263;p19"/>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4" name="Google Shape;1264;p19"/>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5" name="Google Shape;1265;p19"/>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6" name="Google Shape;1266;p19"/>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7" name="Google Shape;1267;p19"/>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8" name="Google Shape;1268;p19"/>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69" name="Google Shape;1269;p19"/>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70" name="Google Shape;1270;p19"/>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71" name="Google Shape;1271;p19"/>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72" name="Google Shape;1272;p19"/>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73" name="Google Shape;1273;p19"/>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74" name="Google Shape;1274;p19"/>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75" name="Google Shape;1275;p19"/>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76" name="Google Shape;1276;p19"/>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77" name="Google Shape;1277;p19"/>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sp>
          <p:nvSpPr>
            <p:cNvPr id="1278" name="Google Shape;1278;p19"/>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solidFill>
              <a:srgbClr val="00B050"/>
            </a:solidFill>
            <a:ln cap="flat" cmpd="sng" w="19000">
              <a:solidFill>
                <a:srgbClr val="00B05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B050"/>
                </a:solidFill>
                <a:latin typeface="Arial"/>
                <a:ea typeface="Arial"/>
                <a:cs typeface="Arial"/>
                <a:sym typeface="Arial"/>
              </a:endParaRPr>
            </a:p>
          </p:txBody>
        </p:sp>
      </p:grpSp>
      <p:pic>
        <p:nvPicPr>
          <p:cNvPr id="1279" name="Google Shape;1279;p19"/>
          <p:cNvPicPr preferRelativeResize="0"/>
          <p:nvPr/>
        </p:nvPicPr>
        <p:blipFill rotWithShape="1">
          <a:blip r:embed="rId6">
            <a:alphaModFix/>
          </a:blip>
          <a:srcRect b="0" l="0" r="0" t="0"/>
          <a:stretch/>
        </p:blipFill>
        <p:spPr>
          <a:xfrm>
            <a:off x="5785862" y="4049459"/>
            <a:ext cx="2932596" cy="8558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0"/>
          <p:cNvSpPr txBox="1"/>
          <p:nvPr>
            <p:ph type="title"/>
          </p:nvPr>
        </p:nvSpPr>
        <p:spPr>
          <a:xfrm>
            <a:off x="749274" y="121986"/>
            <a:ext cx="8394726" cy="130676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sz="4000"/>
              <a:t>Can we trust the review? </a:t>
            </a:r>
            <a:endParaRPr sz="4000"/>
          </a:p>
        </p:txBody>
      </p:sp>
      <p:pic>
        <p:nvPicPr>
          <p:cNvPr id="1285" name="Google Shape;1285;p20"/>
          <p:cNvPicPr preferRelativeResize="0"/>
          <p:nvPr/>
        </p:nvPicPr>
        <p:blipFill rotWithShape="1">
          <a:blip r:embed="rId3">
            <a:alphaModFix/>
          </a:blip>
          <a:srcRect b="0" l="0" r="0" t="0"/>
          <a:stretch/>
        </p:blipFill>
        <p:spPr>
          <a:xfrm>
            <a:off x="865695" y="1352550"/>
            <a:ext cx="4614852" cy="3012901"/>
          </a:xfrm>
          <a:prstGeom prst="rect">
            <a:avLst/>
          </a:prstGeom>
          <a:noFill/>
          <a:ln>
            <a:noFill/>
          </a:ln>
        </p:spPr>
      </p:pic>
      <p:sp>
        <p:nvSpPr>
          <p:cNvPr id="1286" name="Google Shape;1286;p20"/>
          <p:cNvSpPr/>
          <p:nvPr/>
        </p:nvSpPr>
        <p:spPr>
          <a:xfrm>
            <a:off x="2895600" y="3638550"/>
            <a:ext cx="2057400" cy="533400"/>
          </a:xfrm>
          <a:prstGeom prst="roundRect">
            <a:avLst>
              <a:gd fmla="val 16667" name="adj"/>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1287" name="Google Shape;1287;p20"/>
          <p:cNvCxnSpPr>
            <a:stCxn id="1286" idx="3"/>
          </p:cNvCxnSpPr>
          <p:nvPr/>
        </p:nvCxnSpPr>
        <p:spPr>
          <a:xfrm>
            <a:off x="4953000" y="3905250"/>
            <a:ext cx="1295400" cy="0"/>
          </a:xfrm>
          <a:prstGeom prst="straightConnector1">
            <a:avLst/>
          </a:prstGeom>
          <a:noFill/>
          <a:ln cap="flat" cmpd="sng" w="12700">
            <a:solidFill>
              <a:schemeClr val="dk1"/>
            </a:solidFill>
            <a:prstDash val="solid"/>
            <a:round/>
            <a:headEnd len="sm" w="sm" type="none"/>
            <a:tailEnd len="med" w="med" type="triangle"/>
          </a:ln>
        </p:spPr>
      </p:cxnSp>
      <p:sp>
        <p:nvSpPr>
          <p:cNvPr id="1288" name="Google Shape;1288;p20"/>
          <p:cNvSpPr txBox="1"/>
          <p:nvPr/>
        </p:nvSpPr>
        <p:spPr>
          <a:xfrm>
            <a:off x="6172200" y="3289121"/>
            <a:ext cx="12954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7200" u="none" cap="none" strike="noStrike">
                <a:solidFill>
                  <a:srgbClr val="000000"/>
                </a:solidFill>
                <a:latin typeface="Baumans"/>
                <a:ea typeface="Baumans"/>
                <a:cs typeface="Baumans"/>
                <a:sym typeface="Baumans"/>
              </a:rPr>
              <a:t>？</a:t>
            </a:r>
            <a:endParaRPr b="1" i="0" sz="7200" u="none" cap="none" strike="noStrike">
              <a:solidFill>
                <a:srgbClr val="000000"/>
              </a:solidFill>
              <a:latin typeface="Baumans"/>
              <a:ea typeface="Baumans"/>
              <a:cs typeface="Baumans"/>
              <a:sym typeface="Baum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1"/>
          <p:cNvSpPr txBox="1"/>
          <p:nvPr>
            <p:ph type="title"/>
          </p:nvPr>
        </p:nvSpPr>
        <p:spPr>
          <a:xfrm>
            <a:off x="1295400" y="5143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Imbalanced Data</a:t>
            </a:r>
            <a:endParaRPr/>
          </a:p>
        </p:txBody>
      </p:sp>
      <p:grpSp>
        <p:nvGrpSpPr>
          <p:cNvPr id="1294" name="Google Shape;1294;p21"/>
          <p:cNvGrpSpPr/>
          <p:nvPr/>
        </p:nvGrpSpPr>
        <p:grpSpPr>
          <a:xfrm>
            <a:off x="457200" y="590550"/>
            <a:ext cx="533400" cy="533400"/>
            <a:chOff x="3553625" y="2037000"/>
            <a:chExt cx="743825" cy="748375"/>
          </a:xfrm>
        </p:grpSpPr>
        <p:sp>
          <p:nvSpPr>
            <p:cNvPr id="1295" name="Google Shape;1295;p21"/>
            <p:cNvSpPr/>
            <p:nvPr/>
          </p:nvSpPr>
          <p:spPr>
            <a:xfrm>
              <a:off x="3666250" y="2154175"/>
              <a:ext cx="631200" cy="6312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1"/>
            <p:cNvSpPr/>
            <p:nvPr/>
          </p:nvSpPr>
          <p:spPr>
            <a:xfrm>
              <a:off x="355362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7" name="Google Shape;1297;p21"/>
            <p:cNvGrpSpPr/>
            <p:nvPr/>
          </p:nvGrpSpPr>
          <p:grpSpPr>
            <a:xfrm>
              <a:off x="3679027" y="2190554"/>
              <a:ext cx="380393" cy="363118"/>
              <a:chOff x="4126815" y="2760704"/>
              <a:chExt cx="380393" cy="363118"/>
            </a:xfrm>
          </p:grpSpPr>
          <p:sp>
            <p:nvSpPr>
              <p:cNvPr id="1298" name="Google Shape;1298;p21"/>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1"/>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1"/>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1"/>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02" name="Google Shape;1302;p21"/>
          <p:cNvSpPr txBox="1"/>
          <p:nvPr/>
        </p:nvSpPr>
        <p:spPr>
          <a:xfrm>
            <a:off x="6934201" y="1492479"/>
            <a:ext cx="2065200" cy="95681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500"/>
              <a:buFont typeface="Raleway Black"/>
              <a:buNone/>
            </a:pPr>
            <a:r>
              <a:rPr b="0" i="0" lang="en-US" sz="2800" u="none" cap="none" strike="noStrike">
                <a:solidFill>
                  <a:schemeClr val="dk1"/>
                </a:solidFill>
                <a:latin typeface="Raleway Black"/>
                <a:ea typeface="Raleway Black"/>
                <a:cs typeface="Raleway Black"/>
                <a:sym typeface="Raleway Black"/>
              </a:rPr>
              <a:t>Count of Genuine Review vs. Fake Review</a:t>
            </a:r>
            <a:endParaRPr/>
          </a:p>
        </p:txBody>
      </p:sp>
      <p:pic>
        <p:nvPicPr>
          <p:cNvPr descr="Chart, pie chart&#10;&#10;Description automatically generated" id="1303" name="Google Shape;1303;p21"/>
          <p:cNvPicPr preferRelativeResize="0"/>
          <p:nvPr/>
        </p:nvPicPr>
        <p:blipFill rotWithShape="1">
          <a:blip r:embed="rId3">
            <a:alphaModFix/>
          </a:blip>
          <a:srcRect b="0" l="0" r="0" t="0"/>
          <a:stretch/>
        </p:blipFill>
        <p:spPr>
          <a:xfrm>
            <a:off x="644845" y="1306840"/>
            <a:ext cx="6155622" cy="3561659"/>
          </a:xfrm>
          <a:prstGeom prst="rect">
            <a:avLst/>
          </a:prstGeom>
          <a:noFill/>
          <a:ln>
            <a:noFill/>
          </a:ln>
        </p:spPr>
      </p:pic>
      <p:pic>
        <p:nvPicPr>
          <p:cNvPr id="1304" name="Google Shape;1304;p21"/>
          <p:cNvPicPr preferRelativeResize="0"/>
          <p:nvPr/>
        </p:nvPicPr>
        <p:blipFill rotWithShape="1">
          <a:blip r:embed="rId4">
            <a:alphaModFix/>
          </a:blip>
          <a:srcRect b="722" l="2087" r="12513" t="-722"/>
          <a:stretch/>
        </p:blipFill>
        <p:spPr>
          <a:xfrm>
            <a:off x="685800" y="3562350"/>
            <a:ext cx="1542854" cy="13061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22"/>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Handle Imbalanced data</a:t>
            </a:r>
            <a:endParaRPr/>
          </a:p>
        </p:txBody>
      </p:sp>
      <p:sp>
        <p:nvSpPr>
          <p:cNvPr id="1310" name="Google Shape;1310;p22"/>
          <p:cNvSpPr txBox="1"/>
          <p:nvPr/>
        </p:nvSpPr>
        <p:spPr>
          <a:xfrm>
            <a:off x="708480" y="1471324"/>
            <a:ext cx="8105024" cy="37548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Oversampling :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Adds more copies of the minority class, in our case is adding copies of the fake review.</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Might lead to overfitting problem</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Under sampling:</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Removes some observations of the majority class, in our case is the real review.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Might lead to underfitting and poor generalization </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SMOTE (Synthetic Minority Oversampling Technique):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Uses a nearest neighbors' algorithm to generate new and synthetic data.</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Introduce less bias compared to other methods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Unfortunately, PySpark doesn’t have this package</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Class Weight:</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Penalizes more on mistakes in minority class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1" name="Google Shape;1311;p22"/>
          <p:cNvSpPr txBox="1"/>
          <p:nvPr/>
        </p:nvSpPr>
        <p:spPr>
          <a:xfrm>
            <a:off x="628650" y="1091535"/>
            <a:ext cx="294894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sng" cap="none" strike="noStrike">
                <a:solidFill>
                  <a:srgbClr val="C00000"/>
                </a:solidFill>
                <a:latin typeface="Arial"/>
                <a:ea typeface="Arial"/>
                <a:cs typeface="Arial"/>
                <a:sym typeface="Arial"/>
              </a:rPr>
              <a:t>Method 1</a:t>
            </a:r>
            <a:endParaRPr/>
          </a:p>
        </p:txBody>
      </p:sp>
      <p:sp>
        <p:nvSpPr>
          <p:cNvPr id="1312" name="Google Shape;1312;p22"/>
          <p:cNvSpPr txBox="1"/>
          <p:nvPr/>
        </p:nvSpPr>
        <p:spPr>
          <a:xfrm>
            <a:off x="628650" y="4051965"/>
            <a:ext cx="294894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sng" cap="none" strike="noStrike">
                <a:solidFill>
                  <a:srgbClr val="C00000"/>
                </a:solidFill>
                <a:latin typeface="Arial"/>
                <a:ea typeface="Arial"/>
                <a:cs typeface="Arial"/>
                <a:sym typeface="Arial"/>
              </a:rPr>
              <a:t>Method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3"/>
          <p:cNvSpPr txBox="1"/>
          <p:nvPr>
            <p:ph type="title"/>
          </p:nvPr>
        </p:nvSpPr>
        <p:spPr>
          <a:xfrm>
            <a:off x="828773" y="438150"/>
            <a:ext cx="7702550" cy="5730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Fraudulent Detection Process </a:t>
            </a:r>
            <a:endParaRPr sz="2400"/>
          </a:p>
        </p:txBody>
      </p:sp>
      <p:sp>
        <p:nvSpPr>
          <p:cNvPr id="1318" name="Google Shape;1318;p23"/>
          <p:cNvSpPr txBox="1"/>
          <p:nvPr/>
        </p:nvSpPr>
        <p:spPr>
          <a:xfrm>
            <a:off x="827079" y="2647950"/>
            <a:ext cx="1552054" cy="98713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Raleway Black"/>
                <a:ea typeface="Raleway Black"/>
                <a:cs typeface="Raleway Black"/>
                <a:sym typeface="Raleway Black"/>
              </a:rPr>
              <a:t>Text Review, Label </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Raleway Black"/>
              <a:ea typeface="Raleway Black"/>
              <a:cs typeface="Raleway Black"/>
              <a:sym typeface="Raleway Black"/>
            </a:endParaRPr>
          </a:p>
        </p:txBody>
      </p:sp>
      <p:sp>
        <p:nvSpPr>
          <p:cNvPr id="1319" name="Google Shape;1319;p23"/>
          <p:cNvSpPr txBox="1"/>
          <p:nvPr/>
        </p:nvSpPr>
        <p:spPr>
          <a:xfrm>
            <a:off x="4106333" y="2647950"/>
            <a:ext cx="1642875" cy="66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Black"/>
                <a:ea typeface="Raleway Black"/>
                <a:cs typeface="Raleway Black"/>
                <a:sym typeface="Raleway Black"/>
              </a:rPr>
              <a:t>Trained: 80%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Black"/>
                <a:ea typeface="Raleway Black"/>
                <a:cs typeface="Raleway Black"/>
                <a:sym typeface="Raleway Black"/>
              </a:rPr>
              <a:t>Test: 20%</a:t>
            </a:r>
            <a:endParaRPr/>
          </a:p>
        </p:txBody>
      </p:sp>
      <p:sp>
        <p:nvSpPr>
          <p:cNvPr id="1320" name="Google Shape;1320;p23"/>
          <p:cNvSpPr txBox="1"/>
          <p:nvPr/>
        </p:nvSpPr>
        <p:spPr>
          <a:xfrm>
            <a:off x="2428825" y="2647950"/>
            <a:ext cx="1685975" cy="1708504"/>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Raleway Black"/>
                <a:ea typeface="Raleway Black"/>
                <a:cs typeface="Raleway Black"/>
                <a:sym typeface="Raleway Black"/>
              </a:rPr>
              <a:t>Tokenization, stop-word removal, </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Raleway Black"/>
                <a:ea typeface="Raleway Black"/>
                <a:cs typeface="Raleway Black"/>
                <a:sym typeface="Raleway Black"/>
              </a:rPr>
              <a:t>TF-IDF</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Black"/>
              <a:ea typeface="Raleway Black"/>
              <a:cs typeface="Raleway Black"/>
              <a:sym typeface="Raleway Black"/>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Black"/>
              <a:ea typeface="Raleway Black"/>
              <a:cs typeface="Raleway Black"/>
              <a:sym typeface="Raleway Black"/>
            </a:endParaRPr>
          </a:p>
        </p:txBody>
      </p:sp>
      <p:sp>
        <p:nvSpPr>
          <p:cNvPr id="1321" name="Google Shape;1321;p23"/>
          <p:cNvSpPr txBox="1"/>
          <p:nvPr/>
        </p:nvSpPr>
        <p:spPr>
          <a:xfrm>
            <a:off x="7287788" y="2571750"/>
            <a:ext cx="1881612" cy="1198852"/>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Black"/>
                <a:ea typeface="Raleway Black"/>
                <a:cs typeface="Raleway Black"/>
                <a:sym typeface="Raleway Black"/>
              </a:rPr>
              <a:t>Logistic Regression, Random Forest, Linear SVM</a:t>
            </a:r>
            <a:endParaRPr b="0" i="0" sz="1600" u="none" cap="none" strike="noStrike">
              <a:solidFill>
                <a:schemeClr val="dk1"/>
              </a:solidFill>
              <a:latin typeface="Raleway Black"/>
              <a:ea typeface="Raleway Black"/>
              <a:cs typeface="Raleway Black"/>
              <a:sym typeface="Raleway Black"/>
            </a:endParaRPr>
          </a:p>
        </p:txBody>
      </p:sp>
      <p:grpSp>
        <p:nvGrpSpPr>
          <p:cNvPr id="1322" name="Google Shape;1322;p23"/>
          <p:cNvGrpSpPr/>
          <p:nvPr/>
        </p:nvGrpSpPr>
        <p:grpSpPr>
          <a:xfrm>
            <a:off x="838200" y="1504950"/>
            <a:ext cx="8077200" cy="840275"/>
            <a:chOff x="811924" y="1352550"/>
            <a:chExt cx="8132276" cy="812851"/>
          </a:xfrm>
        </p:grpSpPr>
        <p:grpSp>
          <p:nvGrpSpPr>
            <p:cNvPr id="1323" name="Google Shape;1323;p23"/>
            <p:cNvGrpSpPr/>
            <p:nvPr/>
          </p:nvGrpSpPr>
          <p:grpSpPr>
            <a:xfrm>
              <a:off x="811924" y="1355002"/>
              <a:ext cx="1629000" cy="796898"/>
              <a:chOff x="719988" y="2130502"/>
              <a:chExt cx="1629000" cy="796898"/>
            </a:xfrm>
          </p:grpSpPr>
          <p:sp>
            <p:nvSpPr>
              <p:cNvPr id="1324" name="Google Shape;1324;p23"/>
              <p:cNvSpPr/>
              <p:nvPr/>
            </p:nvSpPr>
            <p:spPr>
              <a:xfrm>
                <a:off x="719988" y="2260200"/>
                <a:ext cx="1629000" cy="667200"/>
              </a:xfrm>
              <a:prstGeom prst="homePlate">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Data Retrieval</a:t>
                </a:r>
                <a:endParaRPr b="1" i="0" sz="1400" u="none" cap="none" strike="noStrike">
                  <a:solidFill>
                    <a:srgbClr val="000000"/>
                  </a:solidFill>
                  <a:latin typeface="Arial"/>
                  <a:ea typeface="Arial"/>
                  <a:cs typeface="Arial"/>
                  <a:sym typeface="Arial"/>
                </a:endParaRPr>
              </a:p>
            </p:txBody>
          </p:sp>
          <p:sp>
            <p:nvSpPr>
              <p:cNvPr id="1325" name="Google Shape;1325;p23"/>
              <p:cNvSpPr/>
              <p:nvPr/>
            </p:nvSpPr>
            <p:spPr>
              <a:xfrm>
                <a:off x="719988" y="2130502"/>
                <a:ext cx="1629000" cy="667199"/>
              </a:xfrm>
              <a:prstGeom prst="homePlate">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6" name="Google Shape;1326;p23"/>
            <p:cNvGrpSpPr/>
            <p:nvPr/>
          </p:nvGrpSpPr>
          <p:grpSpPr>
            <a:xfrm>
              <a:off x="2440936" y="1352550"/>
              <a:ext cx="1629000" cy="812851"/>
              <a:chOff x="2349000" y="2128050"/>
              <a:chExt cx="1629000" cy="812851"/>
            </a:xfrm>
          </p:grpSpPr>
          <p:sp>
            <p:nvSpPr>
              <p:cNvPr id="1327" name="Google Shape;1327;p23"/>
              <p:cNvSpPr/>
              <p:nvPr/>
            </p:nvSpPr>
            <p:spPr>
              <a:xfrm>
                <a:off x="2349000" y="2273701"/>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Build Pipeline</a:t>
                </a:r>
                <a:endParaRPr b="1" i="0" sz="1400" u="none" cap="none" strike="noStrike">
                  <a:solidFill>
                    <a:srgbClr val="000000"/>
                  </a:solidFill>
                  <a:latin typeface="Arial"/>
                  <a:ea typeface="Arial"/>
                  <a:cs typeface="Arial"/>
                  <a:sym typeface="Arial"/>
                </a:endParaRPr>
              </a:p>
            </p:txBody>
          </p:sp>
          <p:sp>
            <p:nvSpPr>
              <p:cNvPr id="1328" name="Google Shape;1328;p23"/>
              <p:cNvSpPr/>
              <p:nvPr/>
            </p:nvSpPr>
            <p:spPr>
              <a:xfrm>
                <a:off x="2349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9" name="Google Shape;1329;p23"/>
            <p:cNvGrpSpPr/>
            <p:nvPr/>
          </p:nvGrpSpPr>
          <p:grpSpPr>
            <a:xfrm>
              <a:off x="4069936" y="1352550"/>
              <a:ext cx="1629000" cy="812850"/>
              <a:chOff x="3978000" y="2128050"/>
              <a:chExt cx="1629000" cy="812850"/>
            </a:xfrm>
          </p:grpSpPr>
          <p:sp>
            <p:nvSpPr>
              <p:cNvPr id="1330" name="Google Shape;1330;p23"/>
              <p:cNvSpPr/>
              <p:nvPr/>
            </p:nvSpPr>
            <p:spPr>
              <a:xfrm>
                <a:off x="3978000" y="2273700"/>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31" name="Google Shape;1331;p23"/>
              <p:cNvSpPr/>
              <p:nvPr/>
            </p:nvSpPr>
            <p:spPr>
              <a:xfrm>
                <a:off x="3978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2" name="Google Shape;1332;p23"/>
            <p:cNvGrpSpPr/>
            <p:nvPr/>
          </p:nvGrpSpPr>
          <p:grpSpPr>
            <a:xfrm>
              <a:off x="5698936" y="1352550"/>
              <a:ext cx="1629000" cy="812850"/>
              <a:chOff x="5607000" y="2128050"/>
              <a:chExt cx="1629000" cy="812850"/>
            </a:xfrm>
          </p:grpSpPr>
          <p:sp>
            <p:nvSpPr>
              <p:cNvPr id="1333" name="Google Shape;1333;p23"/>
              <p:cNvSpPr/>
              <p:nvPr/>
            </p:nvSpPr>
            <p:spPr>
              <a:xfrm>
                <a:off x="5607000" y="2273700"/>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34" name="Google Shape;1334;p23"/>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5" name="Google Shape;1335;p23"/>
            <p:cNvGrpSpPr/>
            <p:nvPr/>
          </p:nvGrpSpPr>
          <p:grpSpPr>
            <a:xfrm>
              <a:off x="7315200" y="1352550"/>
              <a:ext cx="1629000" cy="812850"/>
              <a:chOff x="5607000" y="2128050"/>
              <a:chExt cx="1629000" cy="812850"/>
            </a:xfrm>
          </p:grpSpPr>
          <p:sp>
            <p:nvSpPr>
              <p:cNvPr id="1336" name="Google Shape;1336;p23"/>
              <p:cNvSpPr/>
              <p:nvPr/>
            </p:nvSpPr>
            <p:spPr>
              <a:xfrm>
                <a:off x="5607000" y="2273700"/>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37" name="Google Shape;1337;p23"/>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38" name="Google Shape;1338;p23"/>
          <p:cNvSpPr txBox="1"/>
          <p:nvPr/>
        </p:nvSpPr>
        <p:spPr>
          <a:xfrm>
            <a:off x="6019800" y="1680686"/>
            <a:ext cx="1219200"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Imbalanced Data</a:t>
            </a:r>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9" name="Google Shape;1339;p23"/>
          <p:cNvSpPr txBox="1"/>
          <p:nvPr/>
        </p:nvSpPr>
        <p:spPr>
          <a:xfrm>
            <a:off x="4343400" y="1657350"/>
            <a:ext cx="12192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Train-Test Split</a:t>
            </a:r>
            <a:endParaRPr/>
          </a:p>
        </p:txBody>
      </p:sp>
      <p:sp>
        <p:nvSpPr>
          <p:cNvPr id="1340" name="Google Shape;1340;p23"/>
          <p:cNvSpPr txBox="1"/>
          <p:nvPr/>
        </p:nvSpPr>
        <p:spPr>
          <a:xfrm>
            <a:off x="5689258" y="2749550"/>
            <a:ext cx="1642875" cy="66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Black"/>
                <a:ea typeface="Raleway Black"/>
                <a:cs typeface="Raleway Black"/>
                <a:sym typeface="Raleway Black"/>
              </a:rPr>
              <a:t>Resampling</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aleway Black"/>
                <a:ea typeface="Raleway Black"/>
                <a:cs typeface="Raleway Black"/>
                <a:sym typeface="Raleway Black"/>
              </a:rPr>
              <a:t>Add class weight</a:t>
            </a:r>
            <a:endParaRPr/>
          </a:p>
        </p:txBody>
      </p:sp>
      <p:sp>
        <p:nvSpPr>
          <p:cNvPr id="1341" name="Google Shape;1341;p23"/>
          <p:cNvSpPr txBox="1"/>
          <p:nvPr/>
        </p:nvSpPr>
        <p:spPr>
          <a:xfrm>
            <a:off x="7543800" y="1657350"/>
            <a:ext cx="1219200"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Model Selection</a:t>
            </a:r>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4"/>
          <p:cNvSpPr txBox="1"/>
          <p:nvPr>
            <p:ph type="title"/>
          </p:nvPr>
        </p:nvSpPr>
        <p:spPr>
          <a:xfrm>
            <a:off x="762000" y="438150"/>
            <a:ext cx="3733800" cy="6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Model Performance </a:t>
            </a:r>
            <a:endParaRPr sz="2800"/>
          </a:p>
        </p:txBody>
      </p:sp>
      <p:grpSp>
        <p:nvGrpSpPr>
          <p:cNvPr id="1347" name="Google Shape;1347;p24"/>
          <p:cNvGrpSpPr/>
          <p:nvPr/>
        </p:nvGrpSpPr>
        <p:grpSpPr>
          <a:xfrm>
            <a:off x="187216" y="514350"/>
            <a:ext cx="498584" cy="457200"/>
            <a:chOff x="6274625" y="2037000"/>
            <a:chExt cx="743825" cy="748375"/>
          </a:xfrm>
        </p:grpSpPr>
        <p:sp>
          <p:nvSpPr>
            <p:cNvPr id="1348" name="Google Shape;1348;p24"/>
            <p:cNvSpPr/>
            <p:nvPr/>
          </p:nvSpPr>
          <p:spPr>
            <a:xfrm>
              <a:off x="6387250" y="2154175"/>
              <a:ext cx="631200" cy="6312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4"/>
            <p:cNvSpPr/>
            <p:nvPr/>
          </p:nvSpPr>
          <p:spPr>
            <a:xfrm>
              <a:off x="6274625" y="20370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0" name="Google Shape;1350;p24"/>
            <p:cNvGrpSpPr/>
            <p:nvPr/>
          </p:nvGrpSpPr>
          <p:grpSpPr>
            <a:xfrm>
              <a:off x="6387240" y="2189265"/>
              <a:ext cx="371883" cy="365691"/>
              <a:chOff x="860940" y="2746477"/>
              <a:chExt cx="371883" cy="365691"/>
            </a:xfrm>
          </p:grpSpPr>
          <p:sp>
            <p:nvSpPr>
              <p:cNvPr id="1351" name="Google Shape;1351;p24"/>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4"/>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4"/>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4"/>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4"/>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aphicFrame>
        <p:nvGraphicFramePr>
          <p:cNvPr id="1356" name="Google Shape;1356;p24"/>
          <p:cNvGraphicFramePr/>
          <p:nvPr/>
        </p:nvGraphicFramePr>
        <p:xfrm>
          <a:off x="838200" y="1324180"/>
          <a:ext cx="3000000" cy="3000000"/>
        </p:xfrm>
        <a:graphic>
          <a:graphicData uri="http://schemas.openxmlformats.org/drawingml/2006/table">
            <a:tbl>
              <a:tblPr bandRow="1" firstRow="1">
                <a:noFill/>
                <a:tableStyleId>{2A8A0D59-F2D4-4E67-AE31-555298BDC200}</a:tableStyleId>
              </a:tblPr>
              <a:tblGrid>
                <a:gridCol w="1945425"/>
                <a:gridCol w="1945425"/>
                <a:gridCol w="1945425"/>
                <a:gridCol w="2057050"/>
              </a:tblGrid>
              <a:tr h="8676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Logistic Regression</a:t>
                      </a:r>
                      <a:endParaRPr/>
                    </a:p>
                  </a:txBody>
                  <a:tcPr marT="45725" marB="45725" marR="91450" marL="91450">
                    <a:solidFill>
                      <a:srgbClr val="A70000"/>
                    </a:solidFill>
                  </a:tcPr>
                </a:tc>
                <a:tc>
                  <a:txBody>
                    <a:bodyPr/>
                    <a:lstStyle/>
                    <a:p>
                      <a:pPr indent="0" lvl="0" marL="0" marR="0" rtl="0" algn="l">
                        <a:lnSpc>
                          <a:spcPct val="100000"/>
                        </a:lnSpc>
                        <a:spcBef>
                          <a:spcPts val="0"/>
                        </a:spcBef>
                        <a:spcAft>
                          <a:spcPts val="0"/>
                        </a:spcAft>
                        <a:buNone/>
                      </a:pPr>
                      <a:r>
                        <a:rPr lang="en-US" sz="1400" u="none" cap="none" strike="noStrike"/>
                        <a:t>Random Forest </a:t>
                      </a:r>
                      <a:endParaRPr/>
                    </a:p>
                  </a:txBody>
                  <a:tcPr marT="45725" marB="45725" marR="91450" marL="91450">
                    <a:solidFill>
                      <a:schemeClr val="accent3"/>
                    </a:solidFill>
                  </a:tcPr>
                </a:tc>
                <a:tc>
                  <a:txBody>
                    <a:bodyPr/>
                    <a:lstStyle/>
                    <a:p>
                      <a:pPr indent="0" lvl="0" marL="0" marR="0" rtl="0" algn="l">
                        <a:lnSpc>
                          <a:spcPct val="100000"/>
                        </a:lnSpc>
                        <a:spcBef>
                          <a:spcPts val="0"/>
                        </a:spcBef>
                        <a:spcAft>
                          <a:spcPts val="0"/>
                        </a:spcAft>
                        <a:buNone/>
                      </a:pPr>
                      <a:r>
                        <a:rPr lang="en-US" sz="1400" u="none" cap="none" strike="noStrike"/>
                        <a:t>Linear SVC</a:t>
                      </a:r>
                      <a:endParaRPr/>
                    </a:p>
                  </a:txBody>
                  <a:tcPr marT="45725" marB="45725" marR="91450" marL="91450"/>
                </a:tc>
              </a:tr>
              <a:tr h="620975">
                <a:tc>
                  <a:txBody>
                    <a:bodyPr/>
                    <a:lstStyle/>
                    <a:p>
                      <a:pPr indent="0" lvl="0" marL="0" marR="0" rtl="0" algn="l">
                        <a:lnSpc>
                          <a:spcPct val="100000"/>
                        </a:lnSpc>
                        <a:spcBef>
                          <a:spcPts val="0"/>
                        </a:spcBef>
                        <a:spcAft>
                          <a:spcPts val="0"/>
                        </a:spcAft>
                        <a:buNone/>
                      </a:pPr>
                      <a:r>
                        <a:rPr b="1" lang="en-US" sz="1400" u="none" cap="none" strike="noStrike"/>
                        <a:t>Under Sampling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Accuracy = 0.56</a:t>
                      </a:r>
                      <a:endParaRPr/>
                    </a:p>
                    <a:p>
                      <a:pPr indent="0" lvl="0" marL="0" marR="0" rtl="0" algn="l">
                        <a:lnSpc>
                          <a:spcPct val="100000"/>
                        </a:lnSpc>
                        <a:spcBef>
                          <a:spcPts val="0"/>
                        </a:spcBef>
                        <a:spcAft>
                          <a:spcPts val="0"/>
                        </a:spcAft>
                        <a:buNone/>
                      </a:pPr>
                      <a:r>
                        <a:rPr lang="en-US" sz="1400" u="none" cap="none" strike="noStrike"/>
                        <a:t>AUC = 0.57</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Accuracy = 0.85</a:t>
                      </a:r>
                      <a:endParaRPr/>
                    </a:p>
                    <a:p>
                      <a:pPr indent="0" lvl="0" marL="0" marR="0" rtl="0" algn="l">
                        <a:lnSpc>
                          <a:spcPct val="100000"/>
                        </a:lnSpc>
                        <a:spcBef>
                          <a:spcPts val="0"/>
                        </a:spcBef>
                        <a:spcAft>
                          <a:spcPts val="0"/>
                        </a:spcAft>
                        <a:buNone/>
                      </a:pPr>
                      <a:r>
                        <a:rPr lang="en-US" sz="1400" u="none" cap="none" strike="noStrike"/>
                        <a:t>AUC = 0.59</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Accuracy= 0.81</a:t>
                      </a:r>
                      <a:endParaRPr sz="1400" u="none" cap="none" strike="noStrike"/>
                    </a:p>
                    <a:p>
                      <a:pPr indent="0" lvl="0" marL="0" marR="0" rtl="0" algn="l">
                        <a:lnSpc>
                          <a:spcPct val="100000"/>
                        </a:lnSpc>
                        <a:spcBef>
                          <a:spcPts val="0"/>
                        </a:spcBef>
                        <a:spcAft>
                          <a:spcPts val="0"/>
                        </a:spcAft>
                        <a:buNone/>
                      </a:pPr>
                      <a:r>
                        <a:rPr lang="en-US" sz="1400" u="none" cap="none" strike="noStrike"/>
                        <a:t>AUC = 0.59</a:t>
                      </a:r>
                      <a:endParaRPr sz="1400" u="none" cap="none" strike="noStrike"/>
                    </a:p>
                  </a:txBody>
                  <a:tcPr marT="45725" marB="45725" marR="91450" marL="91450"/>
                </a:tc>
              </a:tr>
              <a:tr h="690675">
                <a:tc>
                  <a:txBody>
                    <a:bodyPr/>
                    <a:lstStyle/>
                    <a:p>
                      <a:pPr indent="0" lvl="0" marL="0" marR="0" rtl="0" algn="l">
                        <a:lnSpc>
                          <a:spcPct val="100000"/>
                        </a:lnSpc>
                        <a:spcBef>
                          <a:spcPts val="0"/>
                        </a:spcBef>
                        <a:spcAft>
                          <a:spcPts val="0"/>
                        </a:spcAft>
                        <a:buNone/>
                      </a:pPr>
                      <a:r>
                        <a:rPr b="1" lang="en-US" sz="1400" u="none" cap="none" strike="noStrike"/>
                        <a:t>Over Sampling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Accuracy = 0.72</a:t>
                      </a:r>
                      <a:endParaRPr/>
                    </a:p>
                    <a:p>
                      <a:pPr indent="0" lvl="0" marL="0" marR="0" rtl="0" algn="l">
                        <a:lnSpc>
                          <a:spcPct val="100000"/>
                        </a:lnSpc>
                        <a:spcBef>
                          <a:spcPts val="0"/>
                        </a:spcBef>
                        <a:spcAft>
                          <a:spcPts val="0"/>
                        </a:spcAft>
                        <a:buNone/>
                      </a:pPr>
                      <a:r>
                        <a:rPr lang="en-US" sz="1400" u="none" cap="none" strike="noStrike"/>
                        <a:t>AUC = 0.63</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Accuracy = 0.90</a:t>
                      </a:r>
                      <a:endParaRPr/>
                    </a:p>
                    <a:p>
                      <a:pPr indent="0" lvl="0" marL="0" marR="0" rtl="0" algn="l">
                        <a:lnSpc>
                          <a:spcPct val="100000"/>
                        </a:lnSpc>
                        <a:spcBef>
                          <a:spcPts val="0"/>
                        </a:spcBef>
                        <a:spcAft>
                          <a:spcPts val="0"/>
                        </a:spcAft>
                        <a:buNone/>
                      </a:pPr>
                      <a:r>
                        <a:rPr lang="en-US" sz="1400" u="none" cap="none" strike="noStrike"/>
                        <a:t>AUC = 0.62</a:t>
                      </a:r>
                      <a:endParaRPr/>
                    </a:p>
                    <a:p>
                      <a:pPr indent="0" lvl="0" marL="0" marR="0" rtl="0" algn="l">
                        <a:lnSpc>
                          <a:spcPct val="100000"/>
                        </a:lnSpc>
                        <a:spcBef>
                          <a:spcPts val="0"/>
                        </a:spcBef>
                        <a:spcAft>
                          <a:spcPts val="0"/>
                        </a:spcAft>
                        <a:buNone/>
                      </a:pPr>
                      <a:r>
                        <a:rPr lang="en-US" sz="1400" u="none" cap="none" strike="noStrike"/>
                        <a:t>Time taken:</a:t>
                      </a:r>
                      <a:r>
                        <a:rPr lang="en-US" sz="1400" u="none" cap="none" strike="noStrike"/>
                        <a:t> Very Long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Accuracy = 0.84</a:t>
                      </a:r>
                      <a:endParaRPr sz="1400" u="none" cap="none" strike="noStrike"/>
                    </a:p>
                    <a:p>
                      <a:pPr indent="0" lvl="0" marL="0" marR="0" rtl="0" algn="l">
                        <a:lnSpc>
                          <a:spcPct val="100000"/>
                        </a:lnSpc>
                        <a:spcBef>
                          <a:spcPts val="0"/>
                        </a:spcBef>
                        <a:spcAft>
                          <a:spcPts val="0"/>
                        </a:spcAft>
                        <a:buNone/>
                      </a:pPr>
                      <a:r>
                        <a:rPr lang="en-US" sz="1400" u="none" cap="none" strike="noStrike"/>
                        <a:t>AUC = 0.61</a:t>
                      </a:r>
                      <a:endParaRPr sz="1400" u="none" cap="none" strike="noStrike"/>
                    </a:p>
                  </a:txBody>
                  <a:tcPr marT="45725" marB="45725" marR="91450" marL="91450"/>
                </a:tc>
              </a:tr>
              <a:tr h="668475">
                <a:tc>
                  <a:txBody>
                    <a:bodyPr/>
                    <a:lstStyle/>
                    <a:p>
                      <a:pPr indent="0" lvl="0" marL="0" marR="0" rtl="0" algn="l">
                        <a:lnSpc>
                          <a:spcPct val="100000"/>
                        </a:lnSpc>
                        <a:spcBef>
                          <a:spcPts val="0"/>
                        </a:spcBef>
                        <a:spcAft>
                          <a:spcPts val="0"/>
                        </a:spcAft>
                        <a:buNone/>
                      </a:pPr>
                      <a:r>
                        <a:rPr b="1" lang="en-US" sz="1400" u="none" cap="none" strike="noStrike"/>
                        <a:t>Class Weight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Accuracy = 0.87</a:t>
                      </a:r>
                      <a:endParaRPr/>
                    </a:p>
                    <a:p>
                      <a:pPr indent="0" lvl="0" marL="0" marR="0" rtl="0" algn="l">
                        <a:lnSpc>
                          <a:spcPct val="100000"/>
                        </a:lnSpc>
                        <a:spcBef>
                          <a:spcPts val="0"/>
                        </a:spcBef>
                        <a:spcAft>
                          <a:spcPts val="0"/>
                        </a:spcAft>
                        <a:buNone/>
                      </a:pPr>
                      <a:r>
                        <a:rPr lang="en-US" sz="1400" u="none" cap="none" strike="noStrike"/>
                        <a:t>AUC = </a:t>
                      </a:r>
                      <a:r>
                        <a:rPr b="1" lang="en-US" sz="1400" u="none" cap="none" strike="noStrike"/>
                        <a:t>0.64</a:t>
                      </a:r>
                      <a:endParaRPr/>
                    </a:p>
                    <a:p>
                      <a:pPr indent="0" lvl="0" marL="0" marR="0" rtl="0" algn="l">
                        <a:lnSpc>
                          <a:spcPct val="100000"/>
                        </a:lnSpc>
                        <a:spcBef>
                          <a:spcPts val="0"/>
                        </a:spcBef>
                        <a:spcAft>
                          <a:spcPts val="0"/>
                        </a:spcAft>
                        <a:buNone/>
                      </a:pPr>
                      <a:r>
                        <a:rPr lang="en-US" sz="1400" u="none" cap="none" strike="noStrike"/>
                        <a:t>Time taken: </a:t>
                      </a:r>
                      <a:r>
                        <a:rPr b="1" lang="en-US" sz="1400" u="none" cap="none" strike="noStrike"/>
                        <a:t>Short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Pyspark doesn’t support this function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Pyspark doesn’t support this function </a:t>
                      </a:r>
                      <a:endParaRPr/>
                    </a:p>
                  </a:txBody>
                  <a:tcPr marT="45725" marB="45725" marR="91450" marL="91450"/>
                </a:tc>
              </a:tr>
            </a:tbl>
          </a:graphicData>
        </a:graphic>
      </p:graphicFrame>
      <p:sp>
        <p:nvSpPr>
          <p:cNvPr id="1357" name="Google Shape;1357;p24"/>
          <p:cNvSpPr/>
          <p:nvPr/>
        </p:nvSpPr>
        <p:spPr>
          <a:xfrm>
            <a:off x="2799145" y="3800360"/>
            <a:ext cx="1889813" cy="680483"/>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5"/>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Let’s spot the fraud</a:t>
            </a:r>
            <a:endParaRPr/>
          </a:p>
        </p:txBody>
      </p:sp>
      <p:pic>
        <p:nvPicPr>
          <p:cNvPr id="1363" name="Google Shape;1363;p25"/>
          <p:cNvPicPr preferRelativeResize="0"/>
          <p:nvPr/>
        </p:nvPicPr>
        <p:blipFill rotWithShape="1">
          <a:blip r:embed="rId3">
            <a:alphaModFix/>
          </a:blip>
          <a:srcRect b="0" l="0" r="0" t="0"/>
          <a:stretch/>
        </p:blipFill>
        <p:spPr>
          <a:xfrm>
            <a:off x="807155" y="1725495"/>
            <a:ext cx="3649365" cy="2251082"/>
          </a:xfrm>
          <a:prstGeom prst="rect">
            <a:avLst/>
          </a:prstGeom>
          <a:noFill/>
          <a:ln>
            <a:noFill/>
          </a:ln>
        </p:spPr>
      </p:pic>
      <p:pic>
        <p:nvPicPr>
          <p:cNvPr id="1364" name="Google Shape;1364;p25"/>
          <p:cNvPicPr preferRelativeResize="0"/>
          <p:nvPr/>
        </p:nvPicPr>
        <p:blipFill rotWithShape="1">
          <a:blip r:embed="rId4">
            <a:alphaModFix/>
          </a:blip>
          <a:srcRect b="0" l="0" r="0" t="0"/>
          <a:stretch/>
        </p:blipFill>
        <p:spPr>
          <a:xfrm>
            <a:off x="4963927" y="1725494"/>
            <a:ext cx="3585933" cy="225108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6"/>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Let’s spot the fraud</a:t>
            </a:r>
            <a:endParaRPr/>
          </a:p>
        </p:txBody>
      </p:sp>
      <p:grpSp>
        <p:nvGrpSpPr>
          <p:cNvPr id="1370" name="Google Shape;1370;p26"/>
          <p:cNvGrpSpPr/>
          <p:nvPr/>
        </p:nvGrpSpPr>
        <p:grpSpPr>
          <a:xfrm>
            <a:off x="838200" y="1657350"/>
            <a:ext cx="4243426" cy="3206940"/>
            <a:chOff x="222247" y="1646691"/>
            <a:chExt cx="4243426" cy="3206940"/>
          </a:xfrm>
        </p:grpSpPr>
        <p:pic>
          <p:nvPicPr>
            <p:cNvPr id="1371" name="Google Shape;1371;p26"/>
            <p:cNvPicPr preferRelativeResize="0"/>
            <p:nvPr/>
          </p:nvPicPr>
          <p:blipFill rotWithShape="1">
            <a:blip r:embed="rId3">
              <a:alphaModFix/>
            </a:blip>
            <a:srcRect b="0" l="0" r="0" t="0"/>
            <a:stretch/>
          </p:blipFill>
          <p:spPr>
            <a:xfrm>
              <a:off x="222247" y="1646691"/>
              <a:ext cx="4243426" cy="1090282"/>
            </a:xfrm>
            <a:prstGeom prst="rect">
              <a:avLst/>
            </a:prstGeom>
            <a:noFill/>
            <a:ln>
              <a:noFill/>
            </a:ln>
          </p:spPr>
        </p:pic>
        <p:pic>
          <p:nvPicPr>
            <p:cNvPr id="1372" name="Google Shape;1372;p26"/>
            <p:cNvPicPr preferRelativeResize="0"/>
            <p:nvPr/>
          </p:nvPicPr>
          <p:blipFill rotWithShape="1">
            <a:blip r:embed="rId4">
              <a:alphaModFix/>
            </a:blip>
            <a:srcRect b="0" l="0" r="0" t="0"/>
            <a:stretch/>
          </p:blipFill>
          <p:spPr>
            <a:xfrm>
              <a:off x="222247" y="2744685"/>
              <a:ext cx="4243425" cy="1010952"/>
            </a:xfrm>
            <a:prstGeom prst="rect">
              <a:avLst/>
            </a:prstGeom>
            <a:noFill/>
            <a:ln>
              <a:noFill/>
            </a:ln>
          </p:spPr>
        </p:pic>
        <p:pic>
          <p:nvPicPr>
            <p:cNvPr id="1373" name="Google Shape;1373;p26"/>
            <p:cNvPicPr preferRelativeResize="0"/>
            <p:nvPr/>
          </p:nvPicPr>
          <p:blipFill rotWithShape="1">
            <a:blip r:embed="rId5">
              <a:alphaModFix/>
            </a:blip>
            <a:srcRect b="0" l="0" r="0" t="0"/>
            <a:stretch/>
          </p:blipFill>
          <p:spPr>
            <a:xfrm>
              <a:off x="222248" y="3755637"/>
              <a:ext cx="4243425" cy="1097994"/>
            </a:xfrm>
            <a:prstGeom prst="rect">
              <a:avLst/>
            </a:prstGeom>
            <a:noFill/>
            <a:ln>
              <a:noFill/>
            </a:ln>
          </p:spPr>
        </p:pic>
      </p:grpSp>
      <p:sp>
        <p:nvSpPr>
          <p:cNvPr id="1374" name="Google Shape;1374;p26"/>
          <p:cNvSpPr txBox="1"/>
          <p:nvPr/>
        </p:nvSpPr>
        <p:spPr>
          <a:xfrm>
            <a:off x="762000" y="1276350"/>
            <a:ext cx="25016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Meet SPA’s Reviews: </a:t>
            </a:r>
            <a:endParaRPr/>
          </a:p>
        </p:txBody>
      </p:sp>
      <p:sp>
        <p:nvSpPr>
          <p:cNvPr id="1375" name="Google Shape;1375;p26"/>
          <p:cNvSpPr txBox="1"/>
          <p:nvPr/>
        </p:nvSpPr>
        <p:spPr>
          <a:xfrm>
            <a:off x="5334000" y="1276350"/>
            <a:ext cx="33214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Tanta’s Reviews:</a:t>
            </a:r>
            <a:endParaRPr/>
          </a:p>
        </p:txBody>
      </p:sp>
      <p:grpSp>
        <p:nvGrpSpPr>
          <p:cNvPr id="1376" name="Google Shape;1376;p26"/>
          <p:cNvGrpSpPr/>
          <p:nvPr/>
        </p:nvGrpSpPr>
        <p:grpSpPr>
          <a:xfrm>
            <a:off x="5410200" y="1657350"/>
            <a:ext cx="3810015" cy="3178638"/>
            <a:chOff x="4613985" y="1674993"/>
            <a:chExt cx="3810015" cy="3178638"/>
          </a:xfrm>
        </p:grpSpPr>
        <p:pic>
          <p:nvPicPr>
            <p:cNvPr id="1377" name="Google Shape;1377;p26"/>
            <p:cNvPicPr preferRelativeResize="0"/>
            <p:nvPr/>
          </p:nvPicPr>
          <p:blipFill rotWithShape="1">
            <a:blip r:embed="rId6">
              <a:alphaModFix/>
            </a:blip>
            <a:srcRect b="0" l="0" r="0" t="0"/>
            <a:stretch/>
          </p:blipFill>
          <p:spPr>
            <a:xfrm>
              <a:off x="4613987" y="1674993"/>
              <a:ext cx="3810013" cy="1260190"/>
            </a:xfrm>
            <a:prstGeom prst="rect">
              <a:avLst/>
            </a:prstGeom>
            <a:noFill/>
            <a:ln>
              <a:noFill/>
            </a:ln>
          </p:spPr>
        </p:pic>
        <p:pic>
          <p:nvPicPr>
            <p:cNvPr id="1378" name="Google Shape;1378;p26"/>
            <p:cNvPicPr preferRelativeResize="0"/>
            <p:nvPr/>
          </p:nvPicPr>
          <p:blipFill rotWithShape="1">
            <a:blip r:embed="rId7">
              <a:alphaModFix/>
            </a:blip>
            <a:srcRect b="0" l="0" r="0" t="0"/>
            <a:stretch/>
          </p:blipFill>
          <p:spPr>
            <a:xfrm>
              <a:off x="4613986" y="2903046"/>
              <a:ext cx="3758374" cy="915281"/>
            </a:xfrm>
            <a:prstGeom prst="rect">
              <a:avLst/>
            </a:prstGeom>
            <a:noFill/>
            <a:ln>
              <a:noFill/>
            </a:ln>
          </p:spPr>
        </p:pic>
        <p:pic>
          <p:nvPicPr>
            <p:cNvPr id="1379" name="Google Shape;1379;p26"/>
            <p:cNvPicPr preferRelativeResize="0"/>
            <p:nvPr/>
          </p:nvPicPr>
          <p:blipFill rotWithShape="1">
            <a:blip r:embed="rId8">
              <a:alphaModFix/>
            </a:blip>
            <a:srcRect b="0" l="0" r="0" t="0"/>
            <a:stretch/>
          </p:blipFill>
          <p:spPr>
            <a:xfrm>
              <a:off x="4613985" y="3784553"/>
              <a:ext cx="3810013" cy="1069078"/>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7"/>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Let’s spot the fraud</a:t>
            </a:r>
            <a:endParaRPr/>
          </a:p>
        </p:txBody>
      </p:sp>
      <p:pic>
        <p:nvPicPr>
          <p:cNvPr id="1385" name="Google Shape;1385;p27"/>
          <p:cNvPicPr preferRelativeResize="0"/>
          <p:nvPr/>
        </p:nvPicPr>
        <p:blipFill rotWithShape="1">
          <a:blip r:embed="rId3">
            <a:alphaModFix/>
          </a:blip>
          <a:srcRect b="0" l="0" r="0" t="0"/>
          <a:stretch/>
        </p:blipFill>
        <p:spPr>
          <a:xfrm>
            <a:off x="848303" y="1280273"/>
            <a:ext cx="7152697" cy="1770947"/>
          </a:xfrm>
          <a:prstGeom prst="rect">
            <a:avLst/>
          </a:prstGeom>
          <a:noFill/>
          <a:ln>
            <a:noFill/>
          </a:ln>
        </p:spPr>
      </p:pic>
      <p:pic>
        <p:nvPicPr>
          <p:cNvPr id="1386" name="Google Shape;1386;p27"/>
          <p:cNvPicPr preferRelativeResize="0"/>
          <p:nvPr/>
        </p:nvPicPr>
        <p:blipFill rotWithShape="1">
          <a:blip r:embed="rId4">
            <a:alphaModFix/>
          </a:blip>
          <a:srcRect b="0" l="0" r="0" t="0"/>
          <a:stretch/>
        </p:blipFill>
        <p:spPr>
          <a:xfrm>
            <a:off x="878428" y="3021245"/>
            <a:ext cx="2474372" cy="1799543"/>
          </a:xfrm>
          <a:prstGeom prst="rect">
            <a:avLst/>
          </a:prstGeom>
          <a:noFill/>
          <a:ln>
            <a:noFill/>
          </a:ln>
        </p:spPr>
      </p:pic>
      <p:pic>
        <p:nvPicPr>
          <p:cNvPr id="1387" name="Google Shape;1387;p27"/>
          <p:cNvPicPr preferRelativeResize="0"/>
          <p:nvPr/>
        </p:nvPicPr>
        <p:blipFill rotWithShape="1">
          <a:blip r:embed="rId5">
            <a:alphaModFix/>
          </a:blip>
          <a:srcRect b="0" l="0" r="0" t="0"/>
          <a:stretch/>
        </p:blipFill>
        <p:spPr>
          <a:xfrm>
            <a:off x="3352800" y="2659889"/>
            <a:ext cx="3892814" cy="2160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8"/>
          <p:cNvSpPr txBox="1"/>
          <p:nvPr>
            <p:ph type="title"/>
          </p:nvPr>
        </p:nvSpPr>
        <p:spPr>
          <a:xfrm>
            <a:off x="720000" y="4776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Result</a:t>
            </a:r>
            <a:endParaRPr/>
          </a:p>
        </p:txBody>
      </p:sp>
      <p:grpSp>
        <p:nvGrpSpPr>
          <p:cNvPr id="1393" name="Google Shape;1393;p28"/>
          <p:cNvGrpSpPr/>
          <p:nvPr/>
        </p:nvGrpSpPr>
        <p:grpSpPr>
          <a:xfrm>
            <a:off x="838200" y="1657350"/>
            <a:ext cx="4243426" cy="3206940"/>
            <a:chOff x="222247" y="1646691"/>
            <a:chExt cx="4243426" cy="3206940"/>
          </a:xfrm>
        </p:grpSpPr>
        <p:pic>
          <p:nvPicPr>
            <p:cNvPr id="1394" name="Google Shape;1394;p28"/>
            <p:cNvPicPr preferRelativeResize="0"/>
            <p:nvPr/>
          </p:nvPicPr>
          <p:blipFill rotWithShape="1">
            <a:blip r:embed="rId3">
              <a:alphaModFix/>
            </a:blip>
            <a:srcRect b="0" l="0" r="0" t="0"/>
            <a:stretch/>
          </p:blipFill>
          <p:spPr>
            <a:xfrm>
              <a:off x="222247" y="1646691"/>
              <a:ext cx="4243426" cy="1090282"/>
            </a:xfrm>
            <a:prstGeom prst="rect">
              <a:avLst/>
            </a:prstGeom>
            <a:noFill/>
            <a:ln>
              <a:noFill/>
            </a:ln>
          </p:spPr>
        </p:pic>
        <p:pic>
          <p:nvPicPr>
            <p:cNvPr id="1395" name="Google Shape;1395;p28"/>
            <p:cNvPicPr preferRelativeResize="0"/>
            <p:nvPr/>
          </p:nvPicPr>
          <p:blipFill rotWithShape="1">
            <a:blip r:embed="rId4">
              <a:alphaModFix/>
            </a:blip>
            <a:srcRect b="0" l="0" r="0" t="0"/>
            <a:stretch/>
          </p:blipFill>
          <p:spPr>
            <a:xfrm>
              <a:off x="222247" y="2744685"/>
              <a:ext cx="4243425" cy="1010952"/>
            </a:xfrm>
            <a:prstGeom prst="rect">
              <a:avLst/>
            </a:prstGeom>
            <a:noFill/>
            <a:ln>
              <a:noFill/>
            </a:ln>
          </p:spPr>
        </p:pic>
        <p:pic>
          <p:nvPicPr>
            <p:cNvPr id="1396" name="Google Shape;1396;p28"/>
            <p:cNvPicPr preferRelativeResize="0"/>
            <p:nvPr/>
          </p:nvPicPr>
          <p:blipFill rotWithShape="1">
            <a:blip r:embed="rId5">
              <a:alphaModFix/>
            </a:blip>
            <a:srcRect b="0" l="0" r="0" t="0"/>
            <a:stretch/>
          </p:blipFill>
          <p:spPr>
            <a:xfrm>
              <a:off x="222248" y="3755637"/>
              <a:ext cx="4243425" cy="1097994"/>
            </a:xfrm>
            <a:prstGeom prst="rect">
              <a:avLst/>
            </a:prstGeom>
            <a:noFill/>
            <a:ln>
              <a:noFill/>
            </a:ln>
          </p:spPr>
        </p:pic>
      </p:grpSp>
      <p:sp>
        <p:nvSpPr>
          <p:cNvPr id="1397" name="Google Shape;1397;p28"/>
          <p:cNvSpPr txBox="1"/>
          <p:nvPr/>
        </p:nvSpPr>
        <p:spPr>
          <a:xfrm>
            <a:off x="762000" y="1276350"/>
            <a:ext cx="25016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Meet SPA’s Reviews: </a:t>
            </a:r>
            <a:endParaRPr/>
          </a:p>
        </p:txBody>
      </p:sp>
      <p:sp>
        <p:nvSpPr>
          <p:cNvPr id="1398" name="Google Shape;1398;p28"/>
          <p:cNvSpPr txBox="1"/>
          <p:nvPr/>
        </p:nvSpPr>
        <p:spPr>
          <a:xfrm>
            <a:off x="5334000" y="1276350"/>
            <a:ext cx="33214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Tanta’s Reviews:</a:t>
            </a:r>
            <a:endParaRPr/>
          </a:p>
        </p:txBody>
      </p:sp>
      <p:grpSp>
        <p:nvGrpSpPr>
          <p:cNvPr id="1399" name="Google Shape;1399;p28"/>
          <p:cNvGrpSpPr/>
          <p:nvPr/>
        </p:nvGrpSpPr>
        <p:grpSpPr>
          <a:xfrm>
            <a:off x="5410200" y="1657350"/>
            <a:ext cx="3810015" cy="3178638"/>
            <a:chOff x="4613985" y="1674993"/>
            <a:chExt cx="3810015" cy="3178638"/>
          </a:xfrm>
        </p:grpSpPr>
        <p:pic>
          <p:nvPicPr>
            <p:cNvPr id="1400" name="Google Shape;1400;p28"/>
            <p:cNvPicPr preferRelativeResize="0"/>
            <p:nvPr/>
          </p:nvPicPr>
          <p:blipFill rotWithShape="1">
            <a:blip r:embed="rId6">
              <a:alphaModFix/>
            </a:blip>
            <a:srcRect b="0" l="0" r="0" t="0"/>
            <a:stretch/>
          </p:blipFill>
          <p:spPr>
            <a:xfrm>
              <a:off x="4613987" y="1674993"/>
              <a:ext cx="3810013" cy="1260190"/>
            </a:xfrm>
            <a:prstGeom prst="rect">
              <a:avLst/>
            </a:prstGeom>
            <a:noFill/>
            <a:ln>
              <a:noFill/>
            </a:ln>
          </p:spPr>
        </p:pic>
        <p:pic>
          <p:nvPicPr>
            <p:cNvPr id="1401" name="Google Shape;1401;p28"/>
            <p:cNvPicPr preferRelativeResize="0"/>
            <p:nvPr/>
          </p:nvPicPr>
          <p:blipFill rotWithShape="1">
            <a:blip r:embed="rId7">
              <a:alphaModFix/>
            </a:blip>
            <a:srcRect b="0" l="0" r="0" t="0"/>
            <a:stretch/>
          </p:blipFill>
          <p:spPr>
            <a:xfrm>
              <a:off x="4613986" y="2903046"/>
              <a:ext cx="3758374" cy="915281"/>
            </a:xfrm>
            <a:prstGeom prst="rect">
              <a:avLst/>
            </a:prstGeom>
            <a:noFill/>
            <a:ln>
              <a:noFill/>
            </a:ln>
          </p:spPr>
        </p:pic>
        <p:pic>
          <p:nvPicPr>
            <p:cNvPr id="1402" name="Google Shape;1402;p28"/>
            <p:cNvPicPr preferRelativeResize="0"/>
            <p:nvPr/>
          </p:nvPicPr>
          <p:blipFill rotWithShape="1">
            <a:blip r:embed="rId8">
              <a:alphaModFix/>
            </a:blip>
            <a:srcRect b="0" l="0" r="0" t="0"/>
            <a:stretch/>
          </p:blipFill>
          <p:spPr>
            <a:xfrm>
              <a:off x="4613985" y="3784553"/>
              <a:ext cx="3810013" cy="1069078"/>
            </a:xfrm>
            <a:prstGeom prst="rect">
              <a:avLst/>
            </a:prstGeom>
            <a:noFill/>
            <a:ln>
              <a:noFill/>
            </a:ln>
          </p:spPr>
        </p:pic>
      </p:grpSp>
      <p:sp>
        <p:nvSpPr>
          <p:cNvPr id="1403" name="Google Shape;1403;p28"/>
          <p:cNvSpPr/>
          <p:nvPr/>
        </p:nvSpPr>
        <p:spPr>
          <a:xfrm>
            <a:off x="864019" y="2744325"/>
            <a:ext cx="4243425" cy="1021971"/>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04" name="Google Shape;1404;p28"/>
          <p:cNvSpPr/>
          <p:nvPr/>
        </p:nvSpPr>
        <p:spPr>
          <a:xfrm>
            <a:off x="838200" y="3800684"/>
            <a:ext cx="4269244" cy="1098763"/>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05" name="Google Shape;1405;p28"/>
          <p:cNvSpPr txBox="1"/>
          <p:nvPr/>
        </p:nvSpPr>
        <p:spPr>
          <a:xfrm>
            <a:off x="2959912" y="2731514"/>
            <a:ext cx="14268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Fake Review </a:t>
            </a:r>
            <a:endParaRPr/>
          </a:p>
        </p:txBody>
      </p:sp>
      <p:sp>
        <p:nvSpPr>
          <p:cNvPr id="1406" name="Google Shape;1406;p28"/>
          <p:cNvSpPr txBox="1"/>
          <p:nvPr/>
        </p:nvSpPr>
        <p:spPr>
          <a:xfrm>
            <a:off x="2985731" y="3835477"/>
            <a:ext cx="14268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Fake Review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3"/>
          <p:cNvPicPr preferRelativeResize="0"/>
          <p:nvPr/>
        </p:nvPicPr>
        <p:blipFill rotWithShape="1">
          <a:blip r:embed="rId3">
            <a:alphaModFix/>
          </a:blip>
          <a:srcRect b="0" l="4308" r="4307" t="0"/>
          <a:stretch/>
        </p:blipFill>
        <p:spPr>
          <a:xfrm>
            <a:off x="5023525" y="1068750"/>
            <a:ext cx="4120476" cy="3006000"/>
          </a:xfrm>
          <a:prstGeom prst="rect">
            <a:avLst/>
          </a:prstGeom>
          <a:noFill/>
          <a:ln>
            <a:noFill/>
          </a:ln>
        </p:spPr>
      </p:pic>
      <p:sp>
        <p:nvSpPr>
          <p:cNvPr id="782" name="Google Shape;782;p3"/>
          <p:cNvSpPr/>
          <p:nvPr/>
        </p:nvSpPr>
        <p:spPr>
          <a:xfrm>
            <a:off x="4419600" y="1068750"/>
            <a:ext cx="2779200" cy="30060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
          <p:cNvSpPr txBox="1"/>
          <p:nvPr>
            <p:ph type="title"/>
          </p:nvPr>
        </p:nvSpPr>
        <p:spPr>
          <a:xfrm>
            <a:off x="1085040" y="1528050"/>
            <a:ext cx="2497200" cy="104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Business Problem</a:t>
            </a:r>
            <a:endParaRPr/>
          </a:p>
        </p:txBody>
      </p:sp>
      <p:sp>
        <p:nvSpPr>
          <p:cNvPr id="785" name="Google Shape;785;p3"/>
          <p:cNvSpPr txBox="1"/>
          <p:nvPr>
            <p:ph idx="2" type="title"/>
          </p:nvPr>
        </p:nvSpPr>
        <p:spPr>
          <a:xfrm>
            <a:off x="3787908" y="593867"/>
            <a:ext cx="2325600" cy="1790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0"/>
              <a:buNone/>
            </a:pPr>
            <a:r>
              <a:rPr lang="en-US"/>
              <a:t>01</a:t>
            </a:r>
            <a:endParaRPr/>
          </a:p>
        </p:txBody>
      </p:sp>
      <p:grpSp>
        <p:nvGrpSpPr>
          <p:cNvPr id="786" name="Google Shape;786;p3"/>
          <p:cNvGrpSpPr/>
          <p:nvPr/>
        </p:nvGrpSpPr>
        <p:grpSpPr>
          <a:xfrm>
            <a:off x="5923861" y="1725294"/>
            <a:ext cx="312682" cy="1748105"/>
            <a:chOff x="8954936" y="1923919"/>
            <a:chExt cx="312682" cy="1748105"/>
          </a:xfrm>
        </p:grpSpPr>
        <p:sp>
          <p:nvSpPr>
            <p:cNvPr id="787" name="Google Shape;787;p3"/>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29"/>
          <p:cNvSpPr txBox="1"/>
          <p:nvPr>
            <p:ph type="title"/>
          </p:nvPr>
        </p:nvSpPr>
        <p:spPr>
          <a:xfrm>
            <a:off x="143219" y="1489599"/>
            <a:ext cx="7458420" cy="209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sz="4000"/>
              <a:t>Which aspects should be improved by the restaurant? </a:t>
            </a:r>
            <a:endParaRPr sz="4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30"/>
          <p:cNvSpPr txBox="1"/>
          <p:nvPr>
            <p:ph type="title"/>
          </p:nvPr>
        </p:nvSpPr>
        <p:spPr>
          <a:xfrm>
            <a:off x="762000" y="438150"/>
            <a:ext cx="8559133"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US" sz="2400"/>
              <a:t>Which amenity should be improved by the restaurant? </a:t>
            </a:r>
            <a:endParaRPr/>
          </a:p>
        </p:txBody>
      </p:sp>
      <p:pic>
        <p:nvPicPr>
          <p:cNvPr descr="Table&#10;&#10;Description automatically generated" id="1417" name="Google Shape;1417;p30"/>
          <p:cNvPicPr preferRelativeResize="0"/>
          <p:nvPr/>
        </p:nvPicPr>
        <p:blipFill rotWithShape="1">
          <a:blip r:embed="rId3">
            <a:alphaModFix/>
          </a:blip>
          <a:srcRect b="0" l="0" r="0" t="0"/>
          <a:stretch/>
        </p:blipFill>
        <p:spPr>
          <a:xfrm>
            <a:off x="296884" y="1581150"/>
            <a:ext cx="3044050" cy="3149747"/>
          </a:xfrm>
          <a:prstGeom prst="rect">
            <a:avLst/>
          </a:prstGeom>
          <a:noFill/>
          <a:ln>
            <a:noFill/>
          </a:ln>
        </p:spPr>
      </p:pic>
      <p:grpSp>
        <p:nvGrpSpPr>
          <p:cNvPr id="1418" name="Google Shape;1418;p30"/>
          <p:cNvGrpSpPr/>
          <p:nvPr/>
        </p:nvGrpSpPr>
        <p:grpSpPr>
          <a:xfrm>
            <a:off x="3602539" y="1615043"/>
            <a:ext cx="456782" cy="491275"/>
            <a:chOff x="714351" y="1854689"/>
            <a:chExt cx="456782" cy="491275"/>
          </a:xfrm>
        </p:grpSpPr>
        <p:grpSp>
          <p:nvGrpSpPr>
            <p:cNvPr id="1419" name="Google Shape;1419;p30"/>
            <p:cNvGrpSpPr/>
            <p:nvPr/>
          </p:nvGrpSpPr>
          <p:grpSpPr>
            <a:xfrm>
              <a:off x="714351" y="1854689"/>
              <a:ext cx="456782" cy="491275"/>
              <a:chOff x="3382938" y="2045163"/>
              <a:chExt cx="743825" cy="748375"/>
            </a:xfrm>
          </p:grpSpPr>
          <p:sp>
            <p:nvSpPr>
              <p:cNvPr id="1420" name="Google Shape;1420;p30"/>
              <p:cNvSpPr/>
              <p:nvPr/>
            </p:nvSpPr>
            <p:spPr>
              <a:xfrm>
                <a:off x="3495563" y="2162338"/>
                <a:ext cx="631200" cy="6312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0"/>
              <p:cNvSpPr/>
              <p:nvPr/>
            </p:nvSpPr>
            <p:spPr>
              <a:xfrm>
                <a:off x="3382938" y="2045163"/>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2" name="Google Shape;1422;p30"/>
            <p:cNvGrpSpPr/>
            <p:nvPr/>
          </p:nvGrpSpPr>
          <p:grpSpPr>
            <a:xfrm>
              <a:off x="796798" y="1996085"/>
              <a:ext cx="282364" cy="198619"/>
              <a:chOff x="7077129" y="2512542"/>
              <a:chExt cx="282364" cy="198619"/>
            </a:xfrm>
          </p:grpSpPr>
          <p:sp>
            <p:nvSpPr>
              <p:cNvPr id="1423" name="Google Shape;1423;p30"/>
              <p:cNvSpPr/>
              <p:nvPr/>
            </p:nvSpPr>
            <p:spPr>
              <a:xfrm>
                <a:off x="7304872" y="2551533"/>
                <a:ext cx="25050" cy="19416"/>
              </a:xfrm>
              <a:custGeom>
                <a:rect b="b" l="l" r="r" t="t"/>
                <a:pathLst>
                  <a:path extrusionOk="0" h="610" w="787">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0"/>
              <p:cNvSpPr/>
              <p:nvPr/>
            </p:nvSpPr>
            <p:spPr>
              <a:xfrm>
                <a:off x="7129043" y="2512542"/>
                <a:ext cx="164879" cy="42875"/>
              </a:xfrm>
              <a:custGeom>
                <a:rect b="b" l="l" r="r" t="t"/>
                <a:pathLst>
                  <a:path extrusionOk="0" h="1347" w="518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0"/>
              <p:cNvSpPr/>
              <p:nvPr/>
            </p:nvSpPr>
            <p:spPr>
              <a:xfrm>
                <a:off x="7077129" y="2536796"/>
                <a:ext cx="282364" cy="174365"/>
              </a:xfrm>
              <a:custGeom>
                <a:rect b="b" l="l" r="r" t="t"/>
                <a:pathLst>
                  <a:path extrusionOk="0" h="5478" w="8871">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0"/>
              <p:cNvSpPr/>
              <p:nvPr/>
            </p:nvSpPr>
            <p:spPr>
              <a:xfrm>
                <a:off x="7153680" y="2560255"/>
                <a:ext cx="129230" cy="127129"/>
              </a:xfrm>
              <a:custGeom>
                <a:rect b="b" l="l" r="r" t="t"/>
                <a:pathLst>
                  <a:path extrusionOk="0" h="3994" w="406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0"/>
              <p:cNvSpPr/>
              <p:nvPr/>
            </p:nvSpPr>
            <p:spPr>
              <a:xfrm>
                <a:off x="7183982" y="2590239"/>
                <a:ext cx="68244" cy="68244"/>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0"/>
              <p:cNvSpPr/>
              <p:nvPr/>
            </p:nvSpPr>
            <p:spPr>
              <a:xfrm>
                <a:off x="7225297" y="2595904"/>
                <a:ext cx="20880" cy="20880"/>
              </a:xfrm>
              <a:custGeom>
                <a:rect b="b" l="l" r="r" t="t"/>
                <a:pathLst>
                  <a:path extrusionOk="0" h="656" w="656">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29" name="Google Shape;1429;p30"/>
          <p:cNvGrpSpPr/>
          <p:nvPr/>
        </p:nvGrpSpPr>
        <p:grpSpPr>
          <a:xfrm>
            <a:off x="4059321" y="2235265"/>
            <a:ext cx="5109325" cy="1872542"/>
            <a:chOff x="0" y="0"/>
            <a:chExt cx="5109325" cy="1872542"/>
          </a:xfrm>
        </p:grpSpPr>
        <p:cxnSp>
          <p:nvCxnSpPr>
            <p:cNvPr id="1430" name="Google Shape;1430;p30"/>
            <p:cNvCxnSpPr/>
            <p:nvPr/>
          </p:nvCxnSpPr>
          <p:spPr>
            <a:xfrm>
              <a:off x="0" y="0"/>
              <a:ext cx="5109325"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431" name="Google Shape;1431;p30"/>
            <p:cNvSpPr/>
            <p:nvPr/>
          </p:nvSpPr>
          <p:spPr>
            <a:xfrm>
              <a:off x="0" y="0"/>
              <a:ext cx="1650516" cy="18725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0"/>
            <p:cNvSpPr txBox="1"/>
            <p:nvPr/>
          </p:nvSpPr>
          <p:spPr>
            <a:xfrm>
              <a:off x="0" y="0"/>
              <a:ext cx="1650516" cy="187254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Top Tags that lead to high ratings:</a:t>
              </a:r>
              <a:endParaRPr b="0" i="0" sz="2000" u="none" cap="none" strike="noStrike">
                <a:solidFill>
                  <a:srgbClr val="000000"/>
                </a:solidFill>
                <a:latin typeface="Arial"/>
                <a:ea typeface="Arial"/>
                <a:cs typeface="Arial"/>
                <a:sym typeface="Arial"/>
              </a:endParaRPr>
            </a:p>
          </p:txBody>
        </p:sp>
        <p:sp>
          <p:nvSpPr>
            <p:cNvPr id="1433" name="Google Shape;1433;p30"/>
            <p:cNvSpPr/>
            <p:nvPr/>
          </p:nvSpPr>
          <p:spPr>
            <a:xfrm>
              <a:off x="1715330" y="22012"/>
              <a:ext cx="3391963" cy="4402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0"/>
            <p:cNvSpPr txBox="1"/>
            <p:nvPr/>
          </p:nvSpPr>
          <p:spPr>
            <a:xfrm>
              <a:off x="1715330" y="22012"/>
              <a:ext cx="3391963" cy="440248"/>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Smoking</a:t>
              </a:r>
              <a:endParaRPr/>
            </a:p>
          </p:txBody>
        </p:sp>
        <p:cxnSp>
          <p:nvCxnSpPr>
            <p:cNvPr id="1435" name="Google Shape;1435;p30"/>
            <p:cNvCxnSpPr/>
            <p:nvPr/>
          </p:nvCxnSpPr>
          <p:spPr>
            <a:xfrm>
              <a:off x="1650516" y="462260"/>
              <a:ext cx="3456777" cy="0"/>
            </a:xfrm>
            <a:prstGeom prst="straightConnector1">
              <a:avLst/>
            </a:prstGeom>
            <a:solidFill>
              <a:schemeClr val="accent1"/>
            </a:solidFill>
            <a:ln cap="flat" cmpd="sng" w="25400">
              <a:solidFill>
                <a:srgbClr val="FFBFC0"/>
              </a:solidFill>
              <a:prstDash val="solid"/>
              <a:round/>
              <a:headEnd len="sm" w="sm" type="none"/>
              <a:tailEnd len="sm" w="sm" type="none"/>
            </a:ln>
          </p:spPr>
        </p:cxnSp>
        <p:sp>
          <p:nvSpPr>
            <p:cNvPr id="1436" name="Google Shape;1436;p30"/>
            <p:cNvSpPr/>
            <p:nvPr/>
          </p:nvSpPr>
          <p:spPr>
            <a:xfrm>
              <a:off x="1715330" y="484273"/>
              <a:ext cx="3391963" cy="4402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0"/>
            <p:cNvSpPr txBox="1"/>
            <p:nvPr/>
          </p:nvSpPr>
          <p:spPr>
            <a:xfrm>
              <a:off x="1715330" y="484273"/>
              <a:ext cx="3391963" cy="440248"/>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Wi-Fi</a:t>
              </a:r>
              <a:endParaRPr/>
            </a:p>
          </p:txBody>
        </p:sp>
        <p:cxnSp>
          <p:nvCxnSpPr>
            <p:cNvPr id="1438" name="Google Shape;1438;p30"/>
            <p:cNvCxnSpPr/>
            <p:nvPr/>
          </p:nvCxnSpPr>
          <p:spPr>
            <a:xfrm>
              <a:off x="1650516" y="924521"/>
              <a:ext cx="3456777" cy="0"/>
            </a:xfrm>
            <a:prstGeom prst="straightConnector1">
              <a:avLst/>
            </a:prstGeom>
            <a:solidFill>
              <a:schemeClr val="accent1"/>
            </a:solidFill>
            <a:ln cap="flat" cmpd="sng" w="25400">
              <a:solidFill>
                <a:srgbClr val="FFBFC0"/>
              </a:solidFill>
              <a:prstDash val="solid"/>
              <a:round/>
              <a:headEnd len="sm" w="sm" type="none"/>
              <a:tailEnd len="sm" w="sm" type="none"/>
            </a:ln>
          </p:spPr>
        </p:cxnSp>
        <p:sp>
          <p:nvSpPr>
            <p:cNvPr id="1439" name="Google Shape;1439;p30"/>
            <p:cNvSpPr/>
            <p:nvPr/>
          </p:nvSpPr>
          <p:spPr>
            <a:xfrm>
              <a:off x="1715330" y="946534"/>
              <a:ext cx="3391963" cy="4402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0"/>
            <p:cNvSpPr txBox="1"/>
            <p:nvPr/>
          </p:nvSpPr>
          <p:spPr>
            <a:xfrm>
              <a:off x="1715330" y="946534"/>
              <a:ext cx="3391963" cy="440248"/>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Allow Dogs</a:t>
              </a:r>
              <a:endParaRPr/>
            </a:p>
          </p:txBody>
        </p:sp>
        <p:cxnSp>
          <p:nvCxnSpPr>
            <p:cNvPr id="1441" name="Google Shape;1441;p30"/>
            <p:cNvCxnSpPr/>
            <p:nvPr/>
          </p:nvCxnSpPr>
          <p:spPr>
            <a:xfrm>
              <a:off x="1650516" y="1386782"/>
              <a:ext cx="3456777" cy="0"/>
            </a:xfrm>
            <a:prstGeom prst="straightConnector1">
              <a:avLst/>
            </a:prstGeom>
            <a:solidFill>
              <a:schemeClr val="accent1"/>
            </a:solidFill>
            <a:ln cap="flat" cmpd="sng" w="25400">
              <a:solidFill>
                <a:srgbClr val="FFBFC0"/>
              </a:solidFill>
              <a:prstDash val="solid"/>
              <a:round/>
              <a:headEnd len="sm" w="sm" type="none"/>
              <a:tailEnd len="sm" w="sm" type="none"/>
            </a:ln>
          </p:spPr>
        </p:cxnSp>
        <p:sp>
          <p:nvSpPr>
            <p:cNvPr id="1442" name="Google Shape;1442;p30"/>
            <p:cNvSpPr/>
            <p:nvPr/>
          </p:nvSpPr>
          <p:spPr>
            <a:xfrm>
              <a:off x="1715330" y="1408795"/>
              <a:ext cx="3391963" cy="44024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0"/>
            <p:cNvSpPr txBox="1"/>
            <p:nvPr/>
          </p:nvSpPr>
          <p:spPr>
            <a:xfrm>
              <a:off x="1715330" y="1408795"/>
              <a:ext cx="3391963" cy="440248"/>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Delivery</a:t>
              </a:r>
              <a:endParaRPr/>
            </a:p>
          </p:txBody>
        </p:sp>
        <p:cxnSp>
          <p:nvCxnSpPr>
            <p:cNvPr id="1444" name="Google Shape;1444;p30"/>
            <p:cNvCxnSpPr/>
            <p:nvPr/>
          </p:nvCxnSpPr>
          <p:spPr>
            <a:xfrm>
              <a:off x="1650516" y="1849043"/>
              <a:ext cx="3456777" cy="0"/>
            </a:xfrm>
            <a:prstGeom prst="straightConnector1">
              <a:avLst/>
            </a:prstGeom>
            <a:solidFill>
              <a:schemeClr val="accent1"/>
            </a:solidFill>
            <a:ln cap="flat" cmpd="sng" w="25400">
              <a:solidFill>
                <a:srgbClr val="FFBFC0"/>
              </a:solidFill>
              <a:prstDash val="solid"/>
              <a:round/>
              <a:headEnd len="sm" w="sm" type="none"/>
              <a:tailEnd len="sm" w="sm" type="non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31"/>
          <p:cNvSpPr txBox="1"/>
          <p:nvPr>
            <p:ph type="title"/>
          </p:nvPr>
        </p:nvSpPr>
        <p:spPr>
          <a:xfrm>
            <a:off x="771180" y="1489599"/>
            <a:ext cx="7458420" cy="209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sz="4000"/>
              <a:t>Sentiment Analysis </a:t>
            </a:r>
            <a:endParaRPr sz="4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32"/>
          <p:cNvSpPr txBox="1"/>
          <p:nvPr>
            <p:ph type="title"/>
          </p:nvPr>
        </p:nvSpPr>
        <p:spPr>
          <a:xfrm>
            <a:off x="754200" y="4522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400"/>
              <a:t>Basic Sentiment Analysis</a:t>
            </a:r>
            <a:br>
              <a:rPr lang="en-US" sz="2400"/>
            </a:br>
            <a:r>
              <a:rPr lang="en-US" sz="2400"/>
              <a:t>- Data Processing</a:t>
            </a:r>
            <a:endParaRPr sz="2400"/>
          </a:p>
        </p:txBody>
      </p:sp>
      <p:grpSp>
        <p:nvGrpSpPr>
          <p:cNvPr id="1455" name="Google Shape;1455;p32"/>
          <p:cNvGrpSpPr/>
          <p:nvPr/>
        </p:nvGrpSpPr>
        <p:grpSpPr>
          <a:xfrm>
            <a:off x="719988" y="2114550"/>
            <a:ext cx="1629000" cy="812850"/>
            <a:chOff x="719988" y="2114550"/>
            <a:chExt cx="1629000" cy="812850"/>
          </a:xfrm>
        </p:grpSpPr>
        <p:sp>
          <p:nvSpPr>
            <p:cNvPr id="1456" name="Google Shape;1456;p32"/>
            <p:cNvSpPr/>
            <p:nvPr/>
          </p:nvSpPr>
          <p:spPr>
            <a:xfrm>
              <a:off x="719988" y="2260200"/>
              <a:ext cx="1629000" cy="667200"/>
            </a:xfrm>
            <a:prstGeom prst="homePlate">
              <a:avLst>
                <a:gd fmla="val 50000" name="adj"/>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Retrieve data</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&amp; Relabel</a:t>
              </a:r>
              <a:endParaRPr/>
            </a:p>
          </p:txBody>
        </p:sp>
        <p:sp>
          <p:nvSpPr>
            <p:cNvPr id="1457" name="Google Shape;1457;p32"/>
            <p:cNvSpPr/>
            <p:nvPr/>
          </p:nvSpPr>
          <p:spPr>
            <a:xfrm>
              <a:off x="719988" y="2114550"/>
              <a:ext cx="1629000" cy="667200"/>
            </a:xfrm>
            <a:prstGeom prst="homePlate">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8" name="Google Shape;1458;p32"/>
          <p:cNvGrpSpPr/>
          <p:nvPr/>
        </p:nvGrpSpPr>
        <p:grpSpPr>
          <a:xfrm>
            <a:off x="2349000" y="2128050"/>
            <a:ext cx="1679800" cy="812850"/>
            <a:chOff x="2349000" y="2128050"/>
            <a:chExt cx="1679800" cy="812850"/>
          </a:xfrm>
        </p:grpSpPr>
        <p:sp>
          <p:nvSpPr>
            <p:cNvPr id="1459" name="Google Shape;1459;p32"/>
            <p:cNvSpPr/>
            <p:nvPr/>
          </p:nvSpPr>
          <p:spPr>
            <a:xfrm>
              <a:off x="2349000" y="2273700"/>
              <a:ext cx="1679800" cy="667200"/>
            </a:xfrm>
            <a:prstGeom prst="chevron">
              <a:avLst>
                <a:gd fmla="val 50000" name="adj"/>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Build Pipeline functions</a:t>
              </a:r>
              <a:endParaRPr b="1" i="0" sz="1400" u="none" cap="none" strike="noStrike">
                <a:solidFill>
                  <a:srgbClr val="000000"/>
                </a:solidFill>
                <a:latin typeface="Arial"/>
                <a:ea typeface="Arial"/>
                <a:cs typeface="Arial"/>
                <a:sym typeface="Arial"/>
              </a:endParaRPr>
            </a:p>
          </p:txBody>
        </p:sp>
        <p:sp>
          <p:nvSpPr>
            <p:cNvPr id="1460" name="Google Shape;1460;p32"/>
            <p:cNvSpPr/>
            <p:nvPr/>
          </p:nvSpPr>
          <p:spPr>
            <a:xfrm>
              <a:off x="2349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1" name="Google Shape;1461;p32"/>
          <p:cNvGrpSpPr/>
          <p:nvPr/>
        </p:nvGrpSpPr>
        <p:grpSpPr>
          <a:xfrm>
            <a:off x="3978000" y="2128050"/>
            <a:ext cx="1747533" cy="812850"/>
            <a:chOff x="3978000" y="2128050"/>
            <a:chExt cx="1747533" cy="812850"/>
          </a:xfrm>
        </p:grpSpPr>
        <p:sp>
          <p:nvSpPr>
            <p:cNvPr id="1462" name="Google Shape;1462;p32"/>
            <p:cNvSpPr/>
            <p:nvPr/>
          </p:nvSpPr>
          <p:spPr>
            <a:xfrm>
              <a:off x="3978000" y="2273700"/>
              <a:ext cx="1747533" cy="667200"/>
            </a:xfrm>
            <a:prstGeom prst="chevron">
              <a:avLst>
                <a:gd fmla="val 50000" name="adj"/>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Get Phrases</a:t>
              </a:r>
              <a:endParaRPr/>
            </a:p>
          </p:txBody>
        </p:sp>
        <p:sp>
          <p:nvSpPr>
            <p:cNvPr id="1463" name="Google Shape;1463;p32"/>
            <p:cNvSpPr/>
            <p:nvPr/>
          </p:nvSpPr>
          <p:spPr>
            <a:xfrm>
              <a:off x="3978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4" name="Google Shape;1464;p32"/>
          <p:cNvGrpSpPr/>
          <p:nvPr/>
        </p:nvGrpSpPr>
        <p:grpSpPr>
          <a:xfrm>
            <a:off x="5607000" y="2119584"/>
            <a:ext cx="1959200" cy="821316"/>
            <a:chOff x="5607000" y="2119584"/>
            <a:chExt cx="1959200" cy="821316"/>
          </a:xfrm>
        </p:grpSpPr>
        <p:sp>
          <p:nvSpPr>
            <p:cNvPr id="1465" name="Google Shape;1465;p32"/>
            <p:cNvSpPr/>
            <p:nvPr/>
          </p:nvSpPr>
          <p:spPr>
            <a:xfrm>
              <a:off x="5607000" y="2273700"/>
              <a:ext cx="1959200" cy="667200"/>
            </a:xfrm>
            <a:prstGeom prst="chevron">
              <a:avLst>
                <a:gd fmla="val 50000" name="adj"/>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Top Freq - Visualization</a:t>
              </a:r>
              <a:endParaRPr b="1" i="0" sz="1400" u="none" cap="none" strike="noStrike">
                <a:solidFill>
                  <a:srgbClr val="000000"/>
                </a:solidFill>
                <a:latin typeface="Arial"/>
                <a:ea typeface="Arial"/>
                <a:cs typeface="Arial"/>
                <a:sym typeface="Arial"/>
              </a:endParaRPr>
            </a:p>
          </p:txBody>
        </p:sp>
        <p:sp>
          <p:nvSpPr>
            <p:cNvPr id="1466" name="Google Shape;1466;p32"/>
            <p:cNvSpPr/>
            <p:nvPr/>
          </p:nvSpPr>
          <p:spPr>
            <a:xfrm>
              <a:off x="5607000" y="2119584"/>
              <a:ext cx="1806800" cy="675666"/>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7" name="Google Shape;1467;p32"/>
          <p:cNvSpPr txBox="1"/>
          <p:nvPr/>
        </p:nvSpPr>
        <p:spPr>
          <a:xfrm>
            <a:off x="770468" y="1619251"/>
            <a:ext cx="47159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sng" cap="none" strike="noStrike">
                <a:solidFill>
                  <a:srgbClr val="000000"/>
                </a:solidFill>
                <a:latin typeface="Arial"/>
                <a:ea typeface="Arial"/>
                <a:cs typeface="Arial"/>
                <a:sym typeface="Arial"/>
              </a:rPr>
              <a:t>Main Dataset</a:t>
            </a:r>
            <a:r>
              <a:rPr b="1" i="0" lang="en-US" sz="1400" u="none" cap="none" strike="noStrike">
                <a:solidFill>
                  <a:srgbClr val="000000"/>
                </a:solidFill>
                <a:latin typeface="Arial"/>
                <a:ea typeface="Arial"/>
                <a:cs typeface="Arial"/>
                <a:sym typeface="Arial"/>
              </a:rPr>
              <a:t>: yelp_academic_dataset_review.json</a:t>
            </a:r>
            <a:endParaRPr b="1" i="0" sz="1400" u="none" cap="none" strike="noStrike">
              <a:solidFill>
                <a:srgbClr val="000000"/>
              </a:solidFill>
              <a:latin typeface="Arial"/>
              <a:ea typeface="Arial"/>
              <a:cs typeface="Arial"/>
              <a:sym typeface="Arial"/>
            </a:endParaRPr>
          </a:p>
        </p:txBody>
      </p:sp>
      <p:sp>
        <p:nvSpPr>
          <p:cNvPr id="1468" name="Google Shape;1468;p32"/>
          <p:cNvSpPr txBox="1"/>
          <p:nvPr/>
        </p:nvSpPr>
        <p:spPr>
          <a:xfrm>
            <a:off x="694266" y="3215217"/>
            <a:ext cx="146473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Select 'text', 'stars' column</a:t>
            </a:r>
            <a:endParaRPr/>
          </a:p>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star 4 or 5 -&gt; good reviews</a:t>
            </a:r>
            <a:endParaRPr/>
          </a:p>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star 1 or 2 -&gt;</a:t>
            </a:r>
            <a:endParaRPr/>
          </a:p>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bad reviews</a:t>
            </a:r>
            <a:endParaRPr/>
          </a:p>
        </p:txBody>
      </p:sp>
      <p:sp>
        <p:nvSpPr>
          <p:cNvPr id="1469" name="Google Shape;1469;p32"/>
          <p:cNvSpPr txBox="1"/>
          <p:nvPr/>
        </p:nvSpPr>
        <p:spPr>
          <a:xfrm>
            <a:off x="2328332" y="3215217"/>
            <a:ext cx="1689099"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Tokenize</a:t>
            </a:r>
            <a:endParaRPr/>
          </a:p>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Remove stopwords &amp; punctuations</a:t>
            </a:r>
            <a:endParaRPr/>
          </a:p>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Lemmatize</a:t>
            </a:r>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1470" name="Google Shape;1470;p32"/>
          <p:cNvSpPr txBox="1"/>
          <p:nvPr/>
        </p:nvSpPr>
        <p:spPr>
          <a:xfrm>
            <a:off x="4021665" y="3215217"/>
            <a:ext cx="1676399"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Extract Noun phrases</a:t>
            </a:r>
            <a:endParaRPr/>
          </a:p>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Get frequencies of each word</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1471" name="Google Shape;1471;p32"/>
          <p:cNvSpPr txBox="1"/>
          <p:nvPr/>
        </p:nvSpPr>
        <p:spPr>
          <a:xfrm>
            <a:off x="5650440" y="3214159"/>
            <a:ext cx="188806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Bar charts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 Word Cloud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33"/>
          <p:cNvSpPr txBox="1"/>
          <p:nvPr>
            <p:ph type="title"/>
          </p:nvPr>
        </p:nvSpPr>
        <p:spPr>
          <a:xfrm>
            <a:off x="754200" y="435267"/>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400"/>
              <a:t>Good vs. Bad Review – Word Cloud</a:t>
            </a:r>
            <a:endParaRPr sz="2400"/>
          </a:p>
        </p:txBody>
      </p:sp>
      <p:pic>
        <p:nvPicPr>
          <p:cNvPr descr="Text&#10;&#10;Description automatically generated" id="1477" name="Google Shape;1477;p33"/>
          <p:cNvPicPr preferRelativeResize="0"/>
          <p:nvPr/>
        </p:nvPicPr>
        <p:blipFill rotWithShape="1">
          <a:blip r:embed="rId3">
            <a:alphaModFix/>
          </a:blip>
          <a:srcRect b="0" l="0" r="0" t="0"/>
          <a:stretch/>
        </p:blipFill>
        <p:spPr>
          <a:xfrm>
            <a:off x="4105256" y="1584272"/>
            <a:ext cx="3623733" cy="3148148"/>
          </a:xfrm>
          <a:prstGeom prst="rect">
            <a:avLst/>
          </a:prstGeom>
          <a:noFill/>
          <a:ln>
            <a:noFill/>
          </a:ln>
        </p:spPr>
      </p:pic>
      <p:pic>
        <p:nvPicPr>
          <p:cNvPr descr="Text&#10;&#10;Description automatically generated" id="1478" name="Google Shape;1478;p33"/>
          <p:cNvPicPr preferRelativeResize="0"/>
          <p:nvPr/>
        </p:nvPicPr>
        <p:blipFill rotWithShape="1">
          <a:blip r:embed="rId4">
            <a:alphaModFix/>
          </a:blip>
          <a:srcRect b="0" l="0" r="0" t="0"/>
          <a:stretch/>
        </p:blipFill>
        <p:spPr>
          <a:xfrm>
            <a:off x="296333" y="1579754"/>
            <a:ext cx="3687233" cy="31566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34"/>
          <p:cNvSpPr txBox="1"/>
          <p:nvPr>
            <p:ph type="title"/>
          </p:nvPr>
        </p:nvSpPr>
        <p:spPr>
          <a:xfrm>
            <a:off x="754200" y="443733"/>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400"/>
              <a:t>Good vs. Bad Review – Top 20 Keywords</a:t>
            </a:r>
            <a:endParaRPr/>
          </a:p>
        </p:txBody>
      </p:sp>
      <p:pic>
        <p:nvPicPr>
          <p:cNvPr descr="Chart&#10;&#10;Description automatically generated" id="1484" name="Google Shape;1484;p34"/>
          <p:cNvPicPr preferRelativeResize="0"/>
          <p:nvPr/>
        </p:nvPicPr>
        <p:blipFill rotWithShape="1">
          <a:blip r:embed="rId3">
            <a:alphaModFix/>
          </a:blip>
          <a:srcRect b="0" l="0" r="0" t="0"/>
          <a:stretch/>
        </p:blipFill>
        <p:spPr>
          <a:xfrm>
            <a:off x="165101" y="1469572"/>
            <a:ext cx="3814233" cy="3482823"/>
          </a:xfrm>
          <a:prstGeom prst="rect">
            <a:avLst/>
          </a:prstGeom>
          <a:noFill/>
          <a:ln>
            <a:noFill/>
          </a:ln>
        </p:spPr>
      </p:pic>
      <p:pic>
        <p:nvPicPr>
          <p:cNvPr descr="Chart&#10;&#10;Description automatically generated" id="1485" name="Google Shape;1485;p34"/>
          <p:cNvPicPr preferRelativeResize="0"/>
          <p:nvPr/>
        </p:nvPicPr>
        <p:blipFill rotWithShape="1">
          <a:blip r:embed="rId4">
            <a:alphaModFix/>
          </a:blip>
          <a:srcRect b="0" l="0" r="0" t="0"/>
          <a:stretch/>
        </p:blipFill>
        <p:spPr>
          <a:xfrm>
            <a:off x="4076700" y="1471502"/>
            <a:ext cx="3856567" cy="3487429"/>
          </a:xfrm>
          <a:prstGeom prst="rect">
            <a:avLst/>
          </a:prstGeom>
          <a:noFill/>
          <a:ln>
            <a:noFill/>
          </a:ln>
        </p:spPr>
      </p:pic>
      <p:sp>
        <p:nvSpPr>
          <p:cNvPr id="1486" name="Google Shape;1486;p34"/>
          <p:cNvSpPr txBox="1"/>
          <p:nvPr/>
        </p:nvSpPr>
        <p:spPr>
          <a:xfrm>
            <a:off x="164042" y="1160992"/>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Good review keywords</a:t>
            </a:r>
            <a:endParaRPr/>
          </a:p>
        </p:txBody>
      </p:sp>
      <p:sp>
        <p:nvSpPr>
          <p:cNvPr id="1487" name="Google Shape;1487;p34"/>
          <p:cNvSpPr txBox="1"/>
          <p:nvPr/>
        </p:nvSpPr>
        <p:spPr>
          <a:xfrm>
            <a:off x="4016375" y="1160992"/>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Bad review keywords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35"/>
          <p:cNvSpPr txBox="1"/>
          <p:nvPr>
            <p:ph type="title"/>
          </p:nvPr>
        </p:nvSpPr>
        <p:spPr>
          <a:xfrm>
            <a:off x="754200" y="443733"/>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Good vs. Bad Spotlights</a:t>
            </a:r>
            <a:endParaRPr/>
          </a:p>
        </p:txBody>
      </p:sp>
      <p:pic>
        <p:nvPicPr>
          <p:cNvPr descr="Table&#10;&#10;Description automatically generated" id="1493" name="Google Shape;1493;p35"/>
          <p:cNvPicPr preferRelativeResize="0"/>
          <p:nvPr/>
        </p:nvPicPr>
        <p:blipFill rotWithShape="1">
          <a:blip r:embed="rId3">
            <a:alphaModFix/>
          </a:blip>
          <a:srcRect b="0" l="0" r="0" t="0"/>
          <a:stretch/>
        </p:blipFill>
        <p:spPr>
          <a:xfrm>
            <a:off x="755121" y="999597"/>
            <a:ext cx="1804458" cy="3978275"/>
          </a:xfrm>
          <a:prstGeom prst="rect">
            <a:avLst/>
          </a:prstGeom>
          <a:noFill/>
          <a:ln>
            <a:noFill/>
          </a:ln>
        </p:spPr>
      </p:pic>
      <p:pic>
        <p:nvPicPr>
          <p:cNvPr descr="Table&#10;&#10;Description automatically generated" id="1494" name="Google Shape;1494;p35"/>
          <p:cNvPicPr preferRelativeResize="0"/>
          <p:nvPr/>
        </p:nvPicPr>
        <p:blipFill rotWithShape="1">
          <a:blip r:embed="rId4">
            <a:alphaModFix/>
          </a:blip>
          <a:srcRect b="0" l="0" r="0" t="0"/>
          <a:stretch/>
        </p:blipFill>
        <p:spPr>
          <a:xfrm>
            <a:off x="3132138" y="1008063"/>
            <a:ext cx="2265891" cy="3944408"/>
          </a:xfrm>
          <a:prstGeom prst="rect">
            <a:avLst/>
          </a:prstGeom>
          <a:noFill/>
          <a:ln>
            <a:noFill/>
          </a:ln>
        </p:spPr>
      </p:pic>
      <p:grpSp>
        <p:nvGrpSpPr>
          <p:cNvPr id="1495" name="Google Shape;1495;p35"/>
          <p:cNvGrpSpPr/>
          <p:nvPr/>
        </p:nvGrpSpPr>
        <p:grpSpPr>
          <a:xfrm>
            <a:off x="575211" y="903817"/>
            <a:ext cx="360356" cy="343462"/>
            <a:chOff x="6870193" y="2295620"/>
            <a:chExt cx="360356" cy="343462"/>
          </a:xfrm>
        </p:grpSpPr>
        <p:sp>
          <p:nvSpPr>
            <p:cNvPr id="1496" name="Google Shape;1496;p35"/>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00B050"/>
            </a:solidFill>
            <a:ln cap="flat" cmpd="sng" w="28575">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5"/>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00B050"/>
            </a:solidFill>
            <a:ln cap="flat" cmpd="sng" w="28575">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8" name="Google Shape;1498;p35"/>
          <p:cNvGrpSpPr/>
          <p:nvPr/>
        </p:nvGrpSpPr>
        <p:grpSpPr>
          <a:xfrm rot="10800000">
            <a:off x="2950633" y="958850"/>
            <a:ext cx="360356" cy="343462"/>
            <a:chOff x="6870193" y="2295620"/>
            <a:chExt cx="360356" cy="343462"/>
          </a:xfrm>
        </p:grpSpPr>
        <p:sp>
          <p:nvSpPr>
            <p:cNvPr id="1499" name="Google Shape;1499;p35"/>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5"/>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1" name="Google Shape;1501;p35"/>
          <p:cNvSpPr txBox="1"/>
          <p:nvPr/>
        </p:nvSpPr>
        <p:spPr>
          <a:xfrm>
            <a:off x="5460999" y="1246716"/>
            <a:ext cx="2514601" cy="37548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Good：</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Great environment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Suitable for family gathering</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Great location (nearby home, in-town, etc.)</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Food quality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Bad:</a:t>
            </a:r>
            <a:endParaRPr/>
          </a:p>
          <a:p>
            <a:pPr indent="0" lvl="0" marL="0" marR="0" rtl="0" algn="l">
              <a:lnSpc>
                <a:spcPct val="100000"/>
              </a:lnSpc>
              <a:spcBef>
                <a:spcPts val="0"/>
              </a:spcBef>
              <a:spcAft>
                <a:spcPts val="0"/>
              </a:spcAft>
              <a:buNone/>
            </a:pPr>
            <a:r>
              <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Expensive/not worth the money</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Customer service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Parking</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Long waiting/no tables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36"/>
          <p:cNvSpPr/>
          <p:nvPr/>
        </p:nvSpPr>
        <p:spPr>
          <a:xfrm>
            <a:off x="3272366" y="3503083"/>
            <a:ext cx="1452034" cy="1189567"/>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7" name="Google Shape;1507;p36"/>
          <p:cNvSpPr txBox="1"/>
          <p:nvPr>
            <p:ph type="title"/>
          </p:nvPr>
        </p:nvSpPr>
        <p:spPr>
          <a:xfrm>
            <a:off x="754200" y="438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400"/>
              <a:t>Aspect Based Sentiment Analysis</a:t>
            </a:r>
            <a:endParaRPr/>
          </a:p>
        </p:txBody>
      </p:sp>
      <p:sp>
        <p:nvSpPr>
          <p:cNvPr id="1508" name="Google Shape;1508;p36"/>
          <p:cNvSpPr txBox="1"/>
          <p:nvPr/>
        </p:nvSpPr>
        <p:spPr>
          <a:xfrm>
            <a:off x="4182534" y="2097617"/>
            <a:ext cx="3623732" cy="2031325"/>
          </a:xfrm>
          <a:prstGeom prst="rect">
            <a:avLst/>
          </a:prstGeom>
          <a:solidFill>
            <a:srgbClr val="FFDBDB"/>
          </a:solidFill>
          <a:ln cap="flat" cmpd="sng" w="9525">
            <a:solidFill>
              <a:srgbClr val="FFDBD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Name: Geno's Steaks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Business_id:</a:t>
            </a:r>
            <a:r>
              <a:rPr b="0" i="0" lang="en-US" sz="1400" u="none" cap="none" strike="noStrike">
                <a:solidFill>
                  <a:srgbClr val="000000"/>
                </a:solidFill>
                <a:latin typeface="Arial"/>
                <a:ea typeface="Arial"/>
                <a:cs typeface="Arial"/>
                <a:sym typeface="Arial"/>
              </a:rPr>
              <a:t> IkY2ticzHEn4QFn8hQLSWg</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Average stars:</a:t>
            </a:r>
            <a:r>
              <a:rPr b="0" i="0" lang="en-US" sz="1400" u="none" cap="none" strike="noStrike">
                <a:solidFill>
                  <a:srgbClr val="000000"/>
                </a:solidFill>
                <a:latin typeface="Arial"/>
                <a:ea typeface="Arial"/>
                <a:cs typeface="Arial"/>
                <a:sym typeface="Arial"/>
              </a:rPr>
              <a:t> 2.5</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Total reviews:</a:t>
            </a:r>
            <a:r>
              <a:rPr b="0" i="0" lang="en-US" sz="1400" u="none" cap="none" strike="noStrike">
                <a:solidFill>
                  <a:srgbClr val="000000"/>
                </a:solidFill>
                <a:latin typeface="Arial"/>
                <a:ea typeface="Arial"/>
                <a:cs typeface="Arial"/>
                <a:sym typeface="Arial"/>
              </a:rPr>
              <a:t> 3411</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Location</a:t>
            </a:r>
            <a:r>
              <a:rPr b="0" i="0" lang="en-US" sz="1400" u="none" cap="none" strike="noStrike">
                <a:solidFill>
                  <a:srgbClr val="000000"/>
                </a:solidFill>
                <a:latin typeface="Arial"/>
                <a:ea typeface="Arial"/>
                <a:cs typeface="Arial"/>
                <a:sym typeface="Arial"/>
              </a:rPr>
              <a:t>: Philidelphia, PA</a:t>
            </a:r>
            <a:endParaRPr/>
          </a:p>
        </p:txBody>
      </p:sp>
      <p:sp>
        <p:nvSpPr>
          <p:cNvPr id="1509" name="Google Shape;1509;p36"/>
          <p:cNvSpPr/>
          <p:nvPr/>
        </p:nvSpPr>
        <p:spPr>
          <a:xfrm>
            <a:off x="7319432" y="1242483"/>
            <a:ext cx="1452034" cy="1189567"/>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Graphical user interface, application&#10;&#10;Description automatically generated" id="1510" name="Google Shape;1510;p36"/>
          <p:cNvPicPr preferRelativeResize="0"/>
          <p:nvPr/>
        </p:nvPicPr>
        <p:blipFill rotWithShape="1">
          <a:blip r:embed="rId3">
            <a:alphaModFix/>
          </a:blip>
          <a:srcRect b="2469" l="445" r="1559" t="10030"/>
          <a:stretch/>
        </p:blipFill>
        <p:spPr>
          <a:xfrm>
            <a:off x="420906" y="973666"/>
            <a:ext cx="1863279" cy="3600455"/>
          </a:xfrm>
          <a:prstGeom prst="rect">
            <a:avLst/>
          </a:prstGeom>
          <a:noFill/>
          <a:ln>
            <a:noFill/>
          </a:ln>
        </p:spPr>
      </p:pic>
      <p:pic>
        <p:nvPicPr>
          <p:cNvPr descr="A picture containing text, different, several&#10;&#10;Description automatically generated" id="1511" name="Google Shape;1511;p36"/>
          <p:cNvPicPr preferRelativeResize="0"/>
          <p:nvPr/>
        </p:nvPicPr>
        <p:blipFill rotWithShape="1">
          <a:blip r:embed="rId4">
            <a:alphaModFix/>
          </a:blip>
          <a:srcRect b="334" l="445" r="-668" t="12037"/>
          <a:stretch/>
        </p:blipFill>
        <p:spPr>
          <a:xfrm>
            <a:off x="1983006" y="1377949"/>
            <a:ext cx="1905626" cy="360574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37"/>
          <p:cNvSpPr txBox="1"/>
          <p:nvPr>
            <p:ph type="title"/>
          </p:nvPr>
        </p:nvSpPr>
        <p:spPr>
          <a:xfrm>
            <a:off x="754200" y="4522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400"/>
              <a:t>Aspect Based Sentiment Analysis</a:t>
            </a:r>
            <a:br>
              <a:rPr lang="en-US" sz="2400"/>
            </a:br>
            <a:r>
              <a:rPr lang="en-US" sz="2400"/>
              <a:t>- Data Processing</a:t>
            </a:r>
            <a:endParaRPr sz="2400"/>
          </a:p>
        </p:txBody>
      </p:sp>
      <p:grpSp>
        <p:nvGrpSpPr>
          <p:cNvPr id="1517" name="Google Shape;1517;p37"/>
          <p:cNvGrpSpPr/>
          <p:nvPr/>
        </p:nvGrpSpPr>
        <p:grpSpPr>
          <a:xfrm>
            <a:off x="719988" y="2114550"/>
            <a:ext cx="1629000" cy="812850"/>
            <a:chOff x="719988" y="2114550"/>
            <a:chExt cx="1629000" cy="812850"/>
          </a:xfrm>
        </p:grpSpPr>
        <p:sp>
          <p:nvSpPr>
            <p:cNvPr id="1518" name="Google Shape;1518;p37"/>
            <p:cNvSpPr/>
            <p:nvPr/>
          </p:nvSpPr>
          <p:spPr>
            <a:xfrm>
              <a:off x="719988" y="2260200"/>
              <a:ext cx="1629000" cy="667200"/>
            </a:xfrm>
            <a:prstGeom prst="homePlate">
              <a:avLst>
                <a:gd fmla="val 50000" name="adj"/>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Retrieve data</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1519" name="Google Shape;1519;p37"/>
            <p:cNvSpPr/>
            <p:nvPr/>
          </p:nvSpPr>
          <p:spPr>
            <a:xfrm>
              <a:off x="719988" y="2114550"/>
              <a:ext cx="1629000" cy="667200"/>
            </a:xfrm>
            <a:prstGeom prst="homePlate">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0" name="Google Shape;1520;p37"/>
          <p:cNvGrpSpPr/>
          <p:nvPr/>
        </p:nvGrpSpPr>
        <p:grpSpPr>
          <a:xfrm>
            <a:off x="2349000" y="2128050"/>
            <a:ext cx="1679800" cy="812850"/>
            <a:chOff x="2349000" y="2128050"/>
            <a:chExt cx="1679800" cy="812850"/>
          </a:xfrm>
        </p:grpSpPr>
        <p:sp>
          <p:nvSpPr>
            <p:cNvPr id="1521" name="Google Shape;1521;p37"/>
            <p:cNvSpPr/>
            <p:nvPr/>
          </p:nvSpPr>
          <p:spPr>
            <a:xfrm>
              <a:off x="2349000" y="2273700"/>
              <a:ext cx="1679800" cy="667200"/>
            </a:xfrm>
            <a:prstGeom prst="chevron">
              <a:avLst>
                <a:gd fmla="val 50000" name="adj"/>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Build Pipeline functions</a:t>
              </a:r>
              <a:endParaRPr b="1" i="0" sz="1400" u="none" cap="none" strike="noStrike">
                <a:solidFill>
                  <a:srgbClr val="000000"/>
                </a:solidFill>
                <a:latin typeface="Arial"/>
                <a:ea typeface="Arial"/>
                <a:cs typeface="Arial"/>
                <a:sym typeface="Arial"/>
              </a:endParaRPr>
            </a:p>
          </p:txBody>
        </p:sp>
        <p:sp>
          <p:nvSpPr>
            <p:cNvPr id="1522" name="Google Shape;1522;p37"/>
            <p:cNvSpPr/>
            <p:nvPr/>
          </p:nvSpPr>
          <p:spPr>
            <a:xfrm>
              <a:off x="2349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3" name="Google Shape;1523;p37"/>
          <p:cNvGrpSpPr/>
          <p:nvPr/>
        </p:nvGrpSpPr>
        <p:grpSpPr>
          <a:xfrm>
            <a:off x="3978000" y="2128050"/>
            <a:ext cx="1747533" cy="812850"/>
            <a:chOff x="3978000" y="2128050"/>
            <a:chExt cx="1747533" cy="812850"/>
          </a:xfrm>
        </p:grpSpPr>
        <p:sp>
          <p:nvSpPr>
            <p:cNvPr id="1524" name="Google Shape;1524;p37"/>
            <p:cNvSpPr/>
            <p:nvPr/>
          </p:nvSpPr>
          <p:spPr>
            <a:xfrm>
              <a:off x="3978000" y="2273700"/>
              <a:ext cx="1747533" cy="667200"/>
            </a:xfrm>
            <a:prstGeom prst="chevron">
              <a:avLst>
                <a:gd fmla="val 50000" name="adj"/>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Fit Model &amp; Transform</a:t>
              </a:r>
              <a:endParaRPr/>
            </a:p>
          </p:txBody>
        </p:sp>
        <p:sp>
          <p:nvSpPr>
            <p:cNvPr id="1525" name="Google Shape;1525;p37"/>
            <p:cNvSpPr/>
            <p:nvPr/>
          </p:nvSpPr>
          <p:spPr>
            <a:xfrm>
              <a:off x="3978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6" name="Google Shape;1526;p37"/>
          <p:cNvGrpSpPr/>
          <p:nvPr/>
        </p:nvGrpSpPr>
        <p:grpSpPr>
          <a:xfrm>
            <a:off x="5607000" y="2119584"/>
            <a:ext cx="1959200" cy="821316"/>
            <a:chOff x="5607000" y="2119584"/>
            <a:chExt cx="1959200" cy="821316"/>
          </a:xfrm>
        </p:grpSpPr>
        <p:sp>
          <p:nvSpPr>
            <p:cNvPr id="1527" name="Google Shape;1527;p37"/>
            <p:cNvSpPr/>
            <p:nvPr/>
          </p:nvSpPr>
          <p:spPr>
            <a:xfrm>
              <a:off x="5607000" y="2273700"/>
              <a:ext cx="1959200" cy="667200"/>
            </a:xfrm>
            <a:prstGeom prst="chevron">
              <a:avLst>
                <a:gd fmla="val 50000" name="adj"/>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Visualization</a:t>
              </a:r>
              <a:endParaRPr b="1" i="0" sz="1400" u="none" cap="none" strike="noStrike">
                <a:solidFill>
                  <a:srgbClr val="000000"/>
                </a:solidFill>
                <a:latin typeface="Arial"/>
                <a:ea typeface="Arial"/>
                <a:cs typeface="Arial"/>
                <a:sym typeface="Arial"/>
              </a:endParaRPr>
            </a:p>
          </p:txBody>
        </p:sp>
        <p:sp>
          <p:nvSpPr>
            <p:cNvPr id="1528" name="Google Shape;1528;p37"/>
            <p:cNvSpPr/>
            <p:nvPr/>
          </p:nvSpPr>
          <p:spPr>
            <a:xfrm>
              <a:off x="5607000" y="2119584"/>
              <a:ext cx="1806800" cy="675666"/>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9" name="Google Shape;1529;p37"/>
          <p:cNvSpPr txBox="1"/>
          <p:nvPr/>
        </p:nvSpPr>
        <p:spPr>
          <a:xfrm>
            <a:off x="626534" y="1619251"/>
            <a:ext cx="47159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sng" cap="none" strike="noStrike">
                <a:solidFill>
                  <a:schemeClr val="dk1"/>
                </a:solidFill>
                <a:latin typeface="Arial"/>
                <a:ea typeface="Arial"/>
                <a:cs typeface="Arial"/>
                <a:sym typeface="Arial"/>
              </a:rPr>
              <a:t>Main Dataset</a:t>
            </a:r>
            <a:r>
              <a:rPr b="1" i="0" lang="en-US" sz="1400" u="none" cap="none" strike="noStrike">
                <a:solidFill>
                  <a:schemeClr val="dk1"/>
                </a:solidFill>
                <a:latin typeface="Arial"/>
                <a:ea typeface="Arial"/>
                <a:cs typeface="Arial"/>
                <a:sym typeface="Arial"/>
              </a:rPr>
              <a:t>: customer reviews of Geno's Steaks</a:t>
            </a:r>
            <a:endParaRPr/>
          </a:p>
        </p:txBody>
      </p:sp>
      <p:sp>
        <p:nvSpPr>
          <p:cNvPr id="1530" name="Google Shape;1530;p37"/>
          <p:cNvSpPr txBox="1"/>
          <p:nvPr/>
        </p:nvSpPr>
        <p:spPr>
          <a:xfrm>
            <a:off x="651933" y="3130550"/>
            <a:ext cx="146473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Select all review from the restaurant (star 1-5)</a:t>
            </a:r>
            <a:endParaRPr b="0" i="0" sz="1400" u="none" cap="none" strike="noStrike">
              <a:solidFill>
                <a:srgbClr val="000000"/>
              </a:solidFill>
              <a:latin typeface="Arial"/>
              <a:ea typeface="Arial"/>
              <a:cs typeface="Arial"/>
              <a:sym typeface="Arial"/>
            </a:endParaRPr>
          </a:p>
        </p:txBody>
      </p:sp>
      <p:sp>
        <p:nvSpPr>
          <p:cNvPr id="1531" name="Google Shape;1531;p37"/>
          <p:cNvSpPr txBox="1"/>
          <p:nvPr/>
        </p:nvSpPr>
        <p:spPr>
          <a:xfrm>
            <a:off x="2285999" y="3130550"/>
            <a:ext cx="1744132" cy="19697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DocumentAssembler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SentenceDetector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Tokenizer</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WordEmbedding</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NER Model</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NER converter</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(from sparknlp)</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2" name="Google Shape;1532;p37"/>
          <p:cNvSpPr txBox="1"/>
          <p:nvPr/>
        </p:nvSpPr>
        <p:spPr>
          <a:xfrm>
            <a:off x="3979332" y="3130550"/>
            <a:ext cx="1676399"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Get the sentiment result (NEG or POS) of each word/phrase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3" name="Google Shape;1533;p37"/>
          <p:cNvSpPr txBox="1"/>
          <p:nvPr/>
        </p:nvSpPr>
        <p:spPr>
          <a:xfrm>
            <a:off x="5608107" y="3129492"/>
            <a:ext cx="188806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NerVisualizer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Dataframes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pic>
        <p:nvPicPr>
          <p:cNvPr descr="Table&#10;&#10;Description automatically generated" id="1538" name="Google Shape;1538;p38"/>
          <p:cNvPicPr preferRelativeResize="0"/>
          <p:nvPr/>
        </p:nvPicPr>
        <p:blipFill rotWithShape="1">
          <a:blip r:embed="rId3">
            <a:alphaModFix/>
          </a:blip>
          <a:srcRect b="0" l="0" r="0" t="0"/>
          <a:stretch/>
        </p:blipFill>
        <p:spPr>
          <a:xfrm>
            <a:off x="736071" y="1000654"/>
            <a:ext cx="2600325" cy="3971925"/>
          </a:xfrm>
          <a:prstGeom prst="rect">
            <a:avLst/>
          </a:prstGeom>
          <a:noFill/>
          <a:ln>
            <a:noFill/>
          </a:ln>
        </p:spPr>
      </p:pic>
      <p:sp>
        <p:nvSpPr>
          <p:cNvPr id="1539" name="Google Shape;1539;p38"/>
          <p:cNvSpPr txBox="1"/>
          <p:nvPr>
            <p:ph type="title"/>
          </p:nvPr>
        </p:nvSpPr>
        <p:spPr>
          <a:xfrm>
            <a:off x="754200" y="4776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400"/>
              <a:t>Positive vs. Negative top 20 words/phrases</a:t>
            </a:r>
            <a:endParaRPr/>
          </a:p>
        </p:txBody>
      </p:sp>
      <p:cxnSp>
        <p:nvCxnSpPr>
          <p:cNvPr id="1540" name="Google Shape;1540;p38"/>
          <p:cNvCxnSpPr/>
          <p:nvPr/>
        </p:nvCxnSpPr>
        <p:spPr>
          <a:xfrm flipH="1" rot="10800000">
            <a:off x="1243542" y="1554691"/>
            <a:ext cx="2015066" cy="8467"/>
          </a:xfrm>
          <a:prstGeom prst="straightConnector1">
            <a:avLst/>
          </a:prstGeom>
          <a:noFill/>
          <a:ln cap="flat" cmpd="sng" w="28575">
            <a:solidFill>
              <a:srgbClr val="FD4848"/>
            </a:solidFill>
            <a:prstDash val="solid"/>
            <a:round/>
            <a:headEnd len="sm" w="sm" type="none"/>
            <a:tailEnd len="sm" w="sm" type="none"/>
          </a:ln>
        </p:spPr>
      </p:cxnSp>
      <p:cxnSp>
        <p:nvCxnSpPr>
          <p:cNvPr id="1541" name="Google Shape;1541;p38"/>
          <p:cNvCxnSpPr/>
          <p:nvPr/>
        </p:nvCxnSpPr>
        <p:spPr>
          <a:xfrm flipH="1" rot="10800000">
            <a:off x="1243541" y="3053290"/>
            <a:ext cx="2015066" cy="8467"/>
          </a:xfrm>
          <a:prstGeom prst="straightConnector1">
            <a:avLst/>
          </a:prstGeom>
          <a:noFill/>
          <a:ln cap="flat" cmpd="sng" w="28575">
            <a:solidFill>
              <a:srgbClr val="FD4848"/>
            </a:solidFill>
            <a:prstDash val="solid"/>
            <a:round/>
            <a:headEnd len="sm" w="sm" type="none"/>
            <a:tailEnd len="sm" w="sm" type="none"/>
          </a:ln>
        </p:spPr>
      </p:cxnSp>
      <p:pic>
        <p:nvPicPr>
          <p:cNvPr descr="Table&#10;&#10;Description automatically generated" id="1542" name="Google Shape;1542;p38"/>
          <p:cNvPicPr preferRelativeResize="0"/>
          <p:nvPr/>
        </p:nvPicPr>
        <p:blipFill rotWithShape="1">
          <a:blip r:embed="rId4">
            <a:alphaModFix/>
          </a:blip>
          <a:srcRect b="5499" l="0" r="185" t="0"/>
          <a:stretch/>
        </p:blipFill>
        <p:spPr>
          <a:xfrm>
            <a:off x="4379385" y="988483"/>
            <a:ext cx="2542121" cy="3963401"/>
          </a:xfrm>
          <a:prstGeom prst="rect">
            <a:avLst/>
          </a:prstGeom>
          <a:noFill/>
          <a:ln>
            <a:noFill/>
          </a:ln>
        </p:spPr>
      </p:pic>
      <p:cxnSp>
        <p:nvCxnSpPr>
          <p:cNvPr id="1543" name="Google Shape;1543;p38"/>
          <p:cNvCxnSpPr/>
          <p:nvPr/>
        </p:nvCxnSpPr>
        <p:spPr>
          <a:xfrm flipH="1" rot="10800000">
            <a:off x="4884209" y="2240490"/>
            <a:ext cx="2057399" cy="8467"/>
          </a:xfrm>
          <a:prstGeom prst="straightConnector1">
            <a:avLst/>
          </a:prstGeom>
          <a:noFill/>
          <a:ln cap="flat" cmpd="sng" w="28575">
            <a:solidFill>
              <a:srgbClr val="FD4848"/>
            </a:solidFill>
            <a:prstDash val="solid"/>
            <a:round/>
            <a:headEnd len="sm" w="sm" type="none"/>
            <a:tailEnd len="sm" w="sm" type="none"/>
          </a:ln>
        </p:spPr>
      </p:cxnSp>
      <p:cxnSp>
        <p:nvCxnSpPr>
          <p:cNvPr id="1544" name="Google Shape;1544;p38"/>
          <p:cNvCxnSpPr/>
          <p:nvPr/>
        </p:nvCxnSpPr>
        <p:spPr>
          <a:xfrm flipH="1" rot="10800000">
            <a:off x="4892675" y="3391956"/>
            <a:ext cx="2057399" cy="8467"/>
          </a:xfrm>
          <a:prstGeom prst="straightConnector1">
            <a:avLst/>
          </a:prstGeom>
          <a:noFill/>
          <a:ln cap="flat" cmpd="sng" w="28575">
            <a:solidFill>
              <a:srgbClr val="FD4848"/>
            </a:solidFill>
            <a:prstDash val="solid"/>
            <a:round/>
            <a:headEnd len="sm" w="sm" type="none"/>
            <a:tailEnd len="sm" w="sm" type="none"/>
          </a:ln>
        </p:spPr>
      </p:cxnSp>
      <p:grpSp>
        <p:nvGrpSpPr>
          <p:cNvPr id="1545" name="Google Shape;1545;p38"/>
          <p:cNvGrpSpPr/>
          <p:nvPr/>
        </p:nvGrpSpPr>
        <p:grpSpPr>
          <a:xfrm rot="10800000">
            <a:off x="4152900" y="975784"/>
            <a:ext cx="360356" cy="343462"/>
            <a:chOff x="6870193" y="2295620"/>
            <a:chExt cx="360356" cy="343462"/>
          </a:xfrm>
        </p:grpSpPr>
        <p:sp>
          <p:nvSpPr>
            <p:cNvPr id="1546" name="Google Shape;1546;p38"/>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8"/>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8" name="Google Shape;1548;p38"/>
          <p:cNvGrpSpPr/>
          <p:nvPr/>
        </p:nvGrpSpPr>
        <p:grpSpPr>
          <a:xfrm>
            <a:off x="575211" y="903817"/>
            <a:ext cx="360356" cy="343462"/>
            <a:chOff x="6870193" y="2295620"/>
            <a:chExt cx="360356" cy="343462"/>
          </a:xfrm>
        </p:grpSpPr>
        <p:sp>
          <p:nvSpPr>
            <p:cNvPr id="1549" name="Google Shape;1549;p38"/>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00B050"/>
            </a:solidFill>
            <a:ln cap="flat" cmpd="sng" w="28575">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8"/>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00B050"/>
            </a:solidFill>
            <a:ln cap="flat" cmpd="sng" w="28575">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
          <p:cNvSpPr/>
          <p:nvPr/>
        </p:nvSpPr>
        <p:spPr>
          <a:xfrm>
            <a:off x="3374400" y="1852975"/>
            <a:ext cx="2395200" cy="339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
          <p:cNvSpPr/>
          <p:nvPr/>
        </p:nvSpPr>
        <p:spPr>
          <a:xfrm>
            <a:off x="6283525" y="1852975"/>
            <a:ext cx="2395200" cy="339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
          <p:cNvSpPr/>
          <p:nvPr/>
        </p:nvSpPr>
        <p:spPr>
          <a:xfrm>
            <a:off x="465275" y="1852975"/>
            <a:ext cx="2395200" cy="339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
          <p:cNvSpPr txBox="1"/>
          <p:nvPr>
            <p:ph type="title"/>
          </p:nvPr>
        </p:nvSpPr>
        <p:spPr>
          <a:xfrm>
            <a:off x="754200" y="438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Business Problem</a:t>
            </a:r>
            <a:endParaRPr/>
          </a:p>
        </p:txBody>
      </p:sp>
      <p:sp>
        <p:nvSpPr>
          <p:cNvPr id="819" name="Google Shape;819;p4"/>
          <p:cNvSpPr txBox="1"/>
          <p:nvPr>
            <p:ph idx="2" type="ctrTitle"/>
          </p:nvPr>
        </p:nvSpPr>
        <p:spPr>
          <a:xfrm>
            <a:off x="720000" y="3166375"/>
            <a:ext cx="1902300" cy="50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US"/>
              <a:t>Cross-platform Evaluation </a:t>
            </a:r>
            <a:endParaRPr/>
          </a:p>
        </p:txBody>
      </p:sp>
      <p:sp>
        <p:nvSpPr>
          <p:cNvPr id="820" name="Google Shape;820;p4"/>
          <p:cNvSpPr txBox="1"/>
          <p:nvPr>
            <p:ph idx="1" type="subTitle"/>
          </p:nvPr>
        </p:nvSpPr>
        <p:spPr>
          <a:xfrm>
            <a:off x="607832" y="3664812"/>
            <a:ext cx="2157027" cy="96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US"/>
              <a:t>Food posts on other social media could not be evaluated in the Yelp rating system</a:t>
            </a:r>
            <a:endParaRPr/>
          </a:p>
        </p:txBody>
      </p:sp>
      <p:sp>
        <p:nvSpPr>
          <p:cNvPr id="821" name="Google Shape;821;p4"/>
          <p:cNvSpPr txBox="1"/>
          <p:nvPr>
            <p:ph idx="3" type="ctrTitle"/>
          </p:nvPr>
        </p:nvSpPr>
        <p:spPr>
          <a:xfrm>
            <a:off x="3620861" y="3166375"/>
            <a:ext cx="1902300" cy="50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US"/>
              <a:t>Review Authenticity</a:t>
            </a:r>
            <a:endParaRPr/>
          </a:p>
        </p:txBody>
      </p:sp>
      <p:sp>
        <p:nvSpPr>
          <p:cNvPr id="822" name="Google Shape;822;p4"/>
          <p:cNvSpPr txBox="1"/>
          <p:nvPr>
            <p:ph idx="4" type="subTitle"/>
          </p:nvPr>
        </p:nvSpPr>
        <p:spPr>
          <a:xfrm>
            <a:off x="3620862" y="3505950"/>
            <a:ext cx="1902300" cy="96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Fake reviews are misleading for customers and unfair to restaurant</a:t>
            </a:r>
            <a:endParaRPr/>
          </a:p>
        </p:txBody>
      </p:sp>
      <p:sp>
        <p:nvSpPr>
          <p:cNvPr id="823" name="Google Shape;823;p4"/>
          <p:cNvSpPr txBox="1"/>
          <p:nvPr>
            <p:ph idx="5" type="ctrTitle"/>
          </p:nvPr>
        </p:nvSpPr>
        <p:spPr>
          <a:xfrm>
            <a:off x="6521698" y="3166375"/>
            <a:ext cx="1902300" cy="50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US"/>
              <a:t>Focus Oriented Outcome</a:t>
            </a:r>
            <a:endParaRPr/>
          </a:p>
        </p:txBody>
      </p:sp>
      <p:sp>
        <p:nvSpPr>
          <p:cNvPr id="824" name="Google Shape;824;p4"/>
          <p:cNvSpPr txBox="1"/>
          <p:nvPr>
            <p:ph idx="6" type="subTitle"/>
          </p:nvPr>
        </p:nvSpPr>
        <p:spPr>
          <a:xfrm>
            <a:off x="6441344" y="3565136"/>
            <a:ext cx="2140471" cy="133908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Customers value specific aspects more than other aspects</a:t>
            </a:r>
            <a:endParaRPr/>
          </a:p>
        </p:txBody>
      </p:sp>
      <p:grpSp>
        <p:nvGrpSpPr>
          <p:cNvPr id="825" name="Google Shape;825;p4"/>
          <p:cNvGrpSpPr/>
          <p:nvPr/>
        </p:nvGrpSpPr>
        <p:grpSpPr>
          <a:xfrm>
            <a:off x="4200088" y="2341800"/>
            <a:ext cx="743825" cy="748375"/>
            <a:chOff x="4200088" y="2341800"/>
            <a:chExt cx="743825" cy="748375"/>
          </a:xfrm>
        </p:grpSpPr>
        <p:sp>
          <p:nvSpPr>
            <p:cNvPr id="826" name="Google Shape;826;p4"/>
            <p:cNvSpPr/>
            <p:nvPr/>
          </p:nvSpPr>
          <p:spPr>
            <a:xfrm>
              <a:off x="4312713" y="2458975"/>
              <a:ext cx="631200" cy="6312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
            <p:cNvSpPr/>
            <p:nvPr/>
          </p:nvSpPr>
          <p:spPr>
            <a:xfrm>
              <a:off x="4200088" y="23418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 name="Google Shape;828;p4"/>
          <p:cNvGrpSpPr/>
          <p:nvPr/>
        </p:nvGrpSpPr>
        <p:grpSpPr>
          <a:xfrm>
            <a:off x="7100950" y="2341800"/>
            <a:ext cx="743825" cy="748375"/>
            <a:chOff x="7100950" y="2341800"/>
            <a:chExt cx="743825" cy="748375"/>
          </a:xfrm>
        </p:grpSpPr>
        <p:sp>
          <p:nvSpPr>
            <p:cNvPr id="829" name="Google Shape;829;p4"/>
            <p:cNvSpPr/>
            <p:nvPr/>
          </p:nvSpPr>
          <p:spPr>
            <a:xfrm>
              <a:off x="7213575" y="2458975"/>
              <a:ext cx="631200" cy="6312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
            <p:cNvSpPr/>
            <p:nvPr/>
          </p:nvSpPr>
          <p:spPr>
            <a:xfrm>
              <a:off x="7100950" y="23418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4"/>
          <p:cNvGrpSpPr/>
          <p:nvPr/>
        </p:nvGrpSpPr>
        <p:grpSpPr>
          <a:xfrm>
            <a:off x="1299238" y="2341800"/>
            <a:ext cx="743825" cy="748375"/>
            <a:chOff x="1299238" y="2341800"/>
            <a:chExt cx="743825" cy="748375"/>
          </a:xfrm>
        </p:grpSpPr>
        <p:sp>
          <p:nvSpPr>
            <p:cNvPr id="832" name="Google Shape;832;p4"/>
            <p:cNvSpPr/>
            <p:nvPr/>
          </p:nvSpPr>
          <p:spPr>
            <a:xfrm>
              <a:off x="1411863" y="2458975"/>
              <a:ext cx="631200" cy="6312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
            <p:cNvSpPr/>
            <p:nvPr/>
          </p:nvSpPr>
          <p:spPr>
            <a:xfrm>
              <a:off x="1299238" y="2341800"/>
              <a:ext cx="631200" cy="631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 name="Google Shape;834;p4"/>
          <p:cNvGrpSpPr/>
          <p:nvPr/>
        </p:nvGrpSpPr>
        <p:grpSpPr>
          <a:xfrm>
            <a:off x="4313072" y="2519648"/>
            <a:ext cx="405255" cy="275498"/>
            <a:chOff x="5283337" y="2478774"/>
            <a:chExt cx="358633" cy="243912"/>
          </a:xfrm>
        </p:grpSpPr>
        <p:sp>
          <p:nvSpPr>
            <p:cNvPr id="835" name="Google Shape;835;p4"/>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2" name="Google Shape;852;p4"/>
          <p:cNvGrpSpPr/>
          <p:nvPr/>
        </p:nvGrpSpPr>
        <p:grpSpPr>
          <a:xfrm>
            <a:off x="7326202" y="2488808"/>
            <a:ext cx="282318" cy="337168"/>
            <a:chOff x="1635875" y="237775"/>
            <a:chExt cx="4370250" cy="5219325"/>
          </a:xfrm>
        </p:grpSpPr>
        <p:sp>
          <p:nvSpPr>
            <p:cNvPr id="853" name="Google Shape;853;p4"/>
            <p:cNvSpPr/>
            <p:nvPr/>
          </p:nvSpPr>
          <p:spPr>
            <a:xfrm>
              <a:off x="3572675" y="2020200"/>
              <a:ext cx="583925" cy="556900"/>
            </a:xfrm>
            <a:custGeom>
              <a:rect b="b" l="l" r="r" t="t"/>
              <a:pathLst>
                <a:path extrusionOk="0" h="22276" w="23357">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
            <p:cNvSpPr/>
            <p:nvPr/>
          </p:nvSpPr>
          <p:spPr>
            <a:xfrm>
              <a:off x="1635875" y="237775"/>
              <a:ext cx="4370250" cy="5219325"/>
            </a:xfrm>
            <a:custGeom>
              <a:rect b="b" l="l" r="r" t="t"/>
              <a:pathLst>
                <a:path extrusionOk="0" h="208773" w="17481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 name="Google Shape;855;p4"/>
          <p:cNvGrpSpPr/>
          <p:nvPr/>
        </p:nvGrpSpPr>
        <p:grpSpPr>
          <a:xfrm>
            <a:off x="1397903" y="2519820"/>
            <a:ext cx="419933" cy="275170"/>
            <a:chOff x="3207778" y="2474632"/>
            <a:chExt cx="419933" cy="275170"/>
          </a:xfrm>
        </p:grpSpPr>
        <p:sp>
          <p:nvSpPr>
            <p:cNvPr id="856" name="Google Shape;856;p4"/>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0" name="Google Shape;870;p4"/>
          <p:cNvGrpSpPr/>
          <p:nvPr/>
        </p:nvGrpSpPr>
        <p:grpSpPr>
          <a:xfrm rot="5400000">
            <a:off x="1514811" y="959519"/>
            <a:ext cx="312682" cy="1748105"/>
            <a:chOff x="8954936" y="1923919"/>
            <a:chExt cx="312682" cy="1748105"/>
          </a:xfrm>
        </p:grpSpPr>
        <p:sp>
          <p:nvSpPr>
            <p:cNvPr id="871" name="Google Shape;871;p4"/>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5" name="Google Shape;895;p4"/>
          <p:cNvGrpSpPr/>
          <p:nvPr/>
        </p:nvGrpSpPr>
        <p:grpSpPr>
          <a:xfrm rot="5400000">
            <a:off x="4415659" y="959519"/>
            <a:ext cx="312682" cy="1748105"/>
            <a:chOff x="8954936" y="1923919"/>
            <a:chExt cx="312682" cy="1748105"/>
          </a:xfrm>
        </p:grpSpPr>
        <p:sp>
          <p:nvSpPr>
            <p:cNvPr id="896" name="Google Shape;896;p4"/>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p4"/>
          <p:cNvGrpSpPr/>
          <p:nvPr/>
        </p:nvGrpSpPr>
        <p:grpSpPr>
          <a:xfrm rot="5400000">
            <a:off x="7316511" y="959519"/>
            <a:ext cx="312682" cy="1748105"/>
            <a:chOff x="8954936" y="1923919"/>
            <a:chExt cx="312682" cy="1748105"/>
          </a:xfrm>
        </p:grpSpPr>
        <p:sp>
          <p:nvSpPr>
            <p:cNvPr id="921" name="Google Shape;921;p4"/>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39"/>
          <p:cNvSpPr txBox="1"/>
          <p:nvPr>
            <p:ph type="title"/>
          </p:nvPr>
        </p:nvSpPr>
        <p:spPr>
          <a:xfrm>
            <a:off x="754200" y="438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400"/>
              <a:t>Positive vs. Negative Spotlights </a:t>
            </a:r>
            <a:endParaRPr/>
          </a:p>
        </p:txBody>
      </p:sp>
      <p:pic>
        <p:nvPicPr>
          <p:cNvPr descr="Graphical user interface, text, application, chat or text message&#10;&#10;Description automatically generated" id="1556" name="Google Shape;1556;p39"/>
          <p:cNvPicPr preferRelativeResize="0"/>
          <p:nvPr/>
        </p:nvPicPr>
        <p:blipFill rotWithShape="1">
          <a:blip r:embed="rId3">
            <a:alphaModFix/>
          </a:blip>
          <a:srcRect b="0" l="0" r="0" t="0"/>
          <a:stretch/>
        </p:blipFill>
        <p:spPr>
          <a:xfrm>
            <a:off x="693209" y="4249208"/>
            <a:ext cx="5657850" cy="666750"/>
          </a:xfrm>
          <a:prstGeom prst="rect">
            <a:avLst/>
          </a:prstGeom>
          <a:noFill/>
          <a:ln>
            <a:noFill/>
          </a:ln>
        </p:spPr>
      </p:pic>
      <p:sp>
        <p:nvSpPr>
          <p:cNvPr id="1557" name="Google Shape;1557;p39"/>
          <p:cNvSpPr txBox="1"/>
          <p:nvPr/>
        </p:nvSpPr>
        <p:spPr>
          <a:xfrm>
            <a:off x="6324600" y="4214284"/>
            <a:ext cx="178646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Sample visual</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for single comment</a:t>
            </a:r>
            <a:endParaRPr/>
          </a:p>
        </p:txBody>
      </p:sp>
      <p:pic>
        <p:nvPicPr>
          <p:cNvPr descr="Table&#10;&#10;Description automatically generated" id="1558" name="Google Shape;1558;p39"/>
          <p:cNvPicPr preferRelativeResize="0"/>
          <p:nvPr/>
        </p:nvPicPr>
        <p:blipFill rotWithShape="1">
          <a:blip r:embed="rId4">
            <a:alphaModFix/>
          </a:blip>
          <a:srcRect b="0" l="0" r="0" t="0"/>
          <a:stretch/>
        </p:blipFill>
        <p:spPr>
          <a:xfrm>
            <a:off x="702733" y="980546"/>
            <a:ext cx="1926167" cy="3186641"/>
          </a:xfrm>
          <a:prstGeom prst="rect">
            <a:avLst/>
          </a:prstGeom>
          <a:noFill/>
          <a:ln>
            <a:noFill/>
          </a:ln>
        </p:spPr>
      </p:pic>
      <p:pic>
        <p:nvPicPr>
          <p:cNvPr descr="Table&#10;&#10;Description automatically generated" id="1559" name="Google Shape;1559;p39"/>
          <p:cNvPicPr preferRelativeResize="0"/>
          <p:nvPr/>
        </p:nvPicPr>
        <p:blipFill rotWithShape="1">
          <a:blip r:embed="rId5">
            <a:alphaModFix/>
          </a:blip>
          <a:srcRect b="0" l="0" r="0" t="0"/>
          <a:stretch/>
        </p:blipFill>
        <p:spPr>
          <a:xfrm>
            <a:off x="3098271" y="980546"/>
            <a:ext cx="1643592" cy="3190875"/>
          </a:xfrm>
          <a:prstGeom prst="rect">
            <a:avLst/>
          </a:prstGeom>
          <a:noFill/>
          <a:ln>
            <a:noFill/>
          </a:ln>
        </p:spPr>
      </p:pic>
      <p:sp>
        <p:nvSpPr>
          <p:cNvPr id="1560" name="Google Shape;1560;p39"/>
          <p:cNvSpPr/>
          <p:nvPr/>
        </p:nvSpPr>
        <p:spPr>
          <a:xfrm rot="10800000">
            <a:off x="3320998" y="81062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1" name="Google Shape;1561;p39"/>
          <p:cNvGrpSpPr/>
          <p:nvPr/>
        </p:nvGrpSpPr>
        <p:grpSpPr>
          <a:xfrm>
            <a:off x="600611" y="975783"/>
            <a:ext cx="360356" cy="343462"/>
            <a:chOff x="6870193" y="2295620"/>
            <a:chExt cx="360356" cy="343462"/>
          </a:xfrm>
        </p:grpSpPr>
        <p:sp>
          <p:nvSpPr>
            <p:cNvPr id="1562" name="Google Shape;1562;p39"/>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00B050"/>
            </a:solidFill>
            <a:ln cap="flat" cmpd="sng" w="28575">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9"/>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00B050"/>
            </a:solidFill>
            <a:ln cap="flat" cmpd="sng" w="28575">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4" name="Google Shape;1564;p39"/>
          <p:cNvGrpSpPr/>
          <p:nvPr/>
        </p:nvGrpSpPr>
        <p:grpSpPr>
          <a:xfrm rot="10800000">
            <a:off x="2959100" y="980017"/>
            <a:ext cx="360356" cy="343462"/>
            <a:chOff x="6870193" y="2295620"/>
            <a:chExt cx="360356" cy="343462"/>
          </a:xfrm>
        </p:grpSpPr>
        <p:sp>
          <p:nvSpPr>
            <p:cNvPr id="1565" name="Google Shape;1565;p39"/>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9"/>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7" name="Google Shape;1567;p39"/>
          <p:cNvSpPr txBox="1"/>
          <p:nvPr/>
        </p:nvSpPr>
        <p:spPr>
          <a:xfrm>
            <a:off x="4851399" y="975783"/>
            <a:ext cx="2827867"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POS：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Steaks!!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Cheese (provolone)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Atmosphere, environment, decor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Portion of the food</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NEG:</a:t>
            </a:r>
            <a:endParaRPr/>
          </a:p>
          <a:p>
            <a:pPr indent="0" lvl="0" marL="0" marR="0" rtl="0" algn="l">
              <a:lnSpc>
                <a:spcPct val="100000"/>
              </a:lnSpc>
              <a:spcBef>
                <a:spcPts val="0"/>
              </a:spcBef>
              <a:spcAft>
                <a:spcPts val="0"/>
              </a:spcAft>
              <a:buNone/>
            </a:pPr>
            <a:r>
              <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Long lines and waiting</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Customer services (employees, counter, cashier)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Foods &amp; drinks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pic>
        <p:nvPicPr>
          <p:cNvPr id="1572" name="Google Shape;1572;p40"/>
          <p:cNvPicPr preferRelativeResize="0"/>
          <p:nvPr/>
        </p:nvPicPr>
        <p:blipFill rotWithShape="1">
          <a:blip r:embed="rId3">
            <a:alphaModFix/>
          </a:blip>
          <a:srcRect b="0" l="4308" r="4307" t="0"/>
          <a:stretch/>
        </p:blipFill>
        <p:spPr>
          <a:xfrm>
            <a:off x="5023525" y="1068750"/>
            <a:ext cx="4120476" cy="3006000"/>
          </a:xfrm>
          <a:prstGeom prst="rect">
            <a:avLst/>
          </a:prstGeom>
          <a:noFill/>
          <a:ln>
            <a:noFill/>
          </a:ln>
        </p:spPr>
      </p:pic>
      <p:sp>
        <p:nvSpPr>
          <p:cNvPr id="1573" name="Google Shape;1573;p40"/>
          <p:cNvSpPr/>
          <p:nvPr/>
        </p:nvSpPr>
        <p:spPr>
          <a:xfrm>
            <a:off x="4419600" y="1068750"/>
            <a:ext cx="2779200" cy="30060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0"/>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0"/>
          <p:cNvSpPr txBox="1"/>
          <p:nvPr>
            <p:ph type="title"/>
          </p:nvPr>
        </p:nvSpPr>
        <p:spPr>
          <a:xfrm>
            <a:off x="719998" y="2206769"/>
            <a:ext cx="2916299" cy="104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Project Execution</a:t>
            </a:r>
            <a:endParaRPr/>
          </a:p>
        </p:txBody>
      </p:sp>
      <p:sp>
        <p:nvSpPr>
          <p:cNvPr id="1576" name="Google Shape;1576;p40"/>
          <p:cNvSpPr txBox="1"/>
          <p:nvPr>
            <p:ph idx="2" type="title"/>
          </p:nvPr>
        </p:nvSpPr>
        <p:spPr>
          <a:xfrm>
            <a:off x="3369625" y="801450"/>
            <a:ext cx="2325600" cy="1790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0"/>
              <a:buNone/>
            </a:pPr>
            <a:r>
              <a:rPr lang="en-US"/>
              <a:t>04</a:t>
            </a:r>
            <a:endParaRPr/>
          </a:p>
        </p:txBody>
      </p:sp>
      <p:grpSp>
        <p:nvGrpSpPr>
          <p:cNvPr id="1577" name="Google Shape;1577;p40"/>
          <p:cNvGrpSpPr/>
          <p:nvPr/>
        </p:nvGrpSpPr>
        <p:grpSpPr>
          <a:xfrm>
            <a:off x="5923861" y="1725294"/>
            <a:ext cx="312682" cy="1748105"/>
            <a:chOff x="8954936" y="1923919"/>
            <a:chExt cx="312682" cy="1748105"/>
          </a:xfrm>
        </p:grpSpPr>
        <p:sp>
          <p:nvSpPr>
            <p:cNvPr id="1578" name="Google Shape;1578;p40"/>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0"/>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40"/>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40"/>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40"/>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40"/>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40"/>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40"/>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0"/>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0"/>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0"/>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0"/>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0"/>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0"/>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0"/>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0"/>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0"/>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0"/>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0"/>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40"/>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0"/>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0"/>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0"/>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0"/>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41"/>
          <p:cNvSpPr txBox="1"/>
          <p:nvPr>
            <p:ph idx="1" type="subTitle"/>
          </p:nvPr>
        </p:nvSpPr>
        <p:spPr>
          <a:xfrm>
            <a:off x="689723" y="1010850"/>
            <a:ext cx="6460200" cy="4227062"/>
          </a:xfrm>
          <a:prstGeom prst="rect">
            <a:avLst/>
          </a:prstGeom>
          <a:noFill/>
          <a:ln>
            <a:noFill/>
          </a:ln>
        </p:spPr>
        <p:txBody>
          <a:bodyPr anchorCtr="0" anchor="t" bIns="91425" lIns="91425" spcFirstLastPara="1" rIns="91425" wrap="square" tIns="91425">
            <a:noAutofit/>
          </a:bodyPr>
          <a:lstStyle/>
          <a:p>
            <a:pPr indent="0" lvl="0" marL="114300" rtl="0" algn="l">
              <a:lnSpc>
                <a:spcPct val="150000"/>
              </a:lnSpc>
              <a:spcBef>
                <a:spcPts val="0"/>
              </a:spcBef>
              <a:spcAft>
                <a:spcPts val="0"/>
              </a:spcAft>
              <a:buClr>
                <a:schemeClr val="accent1"/>
              </a:buClr>
              <a:buSzPts val="1800"/>
              <a:buNone/>
            </a:pPr>
            <a:r>
              <a:rPr b="1" lang="en-US" sz="1200"/>
              <a:t>Execution Timelines: </a:t>
            </a:r>
            <a:endParaRPr/>
          </a:p>
          <a:p>
            <a:pPr indent="0" lvl="0" marL="114300" rtl="0" algn="l">
              <a:lnSpc>
                <a:spcPct val="150000"/>
              </a:lnSpc>
              <a:spcBef>
                <a:spcPts val="0"/>
              </a:spcBef>
              <a:spcAft>
                <a:spcPts val="0"/>
              </a:spcAft>
              <a:buClr>
                <a:schemeClr val="accent1"/>
              </a:buClr>
              <a:buSzPts val="1800"/>
              <a:buNone/>
            </a:pPr>
            <a:r>
              <a:rPr lang="en-US" sz="1200"/>
              <a:t>Set weekly or bi-weekly checkpoints to make sure there are enough time for testing and improvement. </a:t>
            </a:r>
            <a:endParaRPr/>
          </a:p>
          <a:p>
            <a:pPr indent="0" lvl="0" marL="114300" rtl="0" algn="l">
              <a:lnSpc>
                <a:spcPct val="150000"/>
              </a:lnSpc>
              <a:spcBef>
                <a:spcPts val="0"/>
              </a:spcBef>
              <a:spcAft>
                <a:spcPts val="0"/>
              </a:spcAft>
              <a:buClr>
                <a:schemeClr val="accent1"/>
              </a:buClr>
              <a:buSzPts val="1800"/>
              <a:buNone/>
            </a:pPr>
            <a:r>
              <a:rPr b="1" lang="en-US" sz="1200"/>
              <a:t>Storage Optimization:</a:t>
            </a:r>
            <a:endParaRPr/>
          </a:p>
          <a:p>
            <a:pPr indent="-342900" lvl="1" marL="914400" rtl="0" algn="l">
              <a:lnSpc>
                <a:spcPct val="150000"/>
              </a:lnSpc>
              <a:spcBef>
                <a:spcPts val="0"/>
              </a:spcBef>
              <a:spcAft>
                <a:spcPts val="0"/>
              </a:spcAft>
              <a:buClr>
                <a:schemeClr val="accent1"/>
              </a:buClr>
              <a:buSzPts val="1800"/>
              <a:buChar char="●"/>
            </a:pPr>
            <a:r>
              <a:rPr lang="en-US" sz="1200"/>
              <a:t>Distributed work into both GCP and RCC. </a:t>
            </a:r>
            <a:endParaRPr/>
          </a:p>
          <a:p>
            <a:pPr indent="-342900" lvl="1" marL="914400" rtl="0" algn="l">
              <a:lnSpc>
                <a:spcPct val="150000"/>
              </a:lnSpc>
              <a:spcBef>
                <a:spcPts val="0"/>
              </a:spcBef>
              <a:spcAft>
                <a:spcPts val="0"/>
              </a:spcAft>
              <a:buClr>
                <a:schemeClr val="accent1"/>
              </a:buClr>
              <a:buSzPts val="1800"/>
              <a:buChar char="●"/>
            </a:pPr>
            <a:r>
              <a:rPr lang="en-US" sz="1200"/>
              <a:t>Assigned shifts based on group members’ schedule to maximize the availability of memory in kernel. </a:t>
            </a:r>
            <a:endParaRPr/>
          </a:p>
          <a:p>
            <a:pPr indent="0" lvl="0" marL="114300" rtl="0" algn="l">
              <a:lnSpc>
                <a:spcPct val="150000"/>
              </a:lnSpc>
              <a:spcBef>
                <a:spcPts val="0"/>
              </a:spcBef>
              <a:spcAft>
                <a:spcPts val="0"/>
              </a:spcAft>
              <a:buClr>
                <a:schemeClr val="accent1"/>
              </a:buClr>
              <a:buSzPts val="1800"/>
              <a:buNone/>
            </a:pPr>
            <a:r>
              <a:rPr b="1" lang="en-US" sz="1200"/>
              <a:t>Improvement:</a:t>
            </a:r>
            <a:endParaRPr/>
          </a:p>
          <a:p>
            <a:pPr indent="-342900" lvl="1" marL="914400" rtl="0" algn="l">
              <a:lnSpc>
                <a:spcPct val="150000"/>
              </a:lnSpc>
              <a:spcBef>
                <a:spcPts val="0"/>
              </a:spcBef>
              <a:spcAft>
                <a:spcPts val="0"/>
              </a:spcAft>
              <a:buClr>
                <a:schemeClr val="accent1"/>
              </a:buClr>
              <a:buSzPts val="1800"/>
              <a:buChar char="●"/>
            </a:pPr>
            <a:r>
              <a:rPr lang="en-US" sz="1200"/>
              <a:t>Implemented SMOTE for better performance in imbalanced dataset.</a:t>
            </a:r>
            <a:endParaRPr/>
          </a:p>
          <a:p>
            <a:pPr indent="-342900" lvl="1" marL="914400" rtl="0" algn="l">
              <a:lnSpc>
                <a:spcPct val="150000"/>
              </a:lnSpc>
              <a:spcBef>
                <a:spcPts val="0"/>
              </a:spcBef>
              <a:spcAft>
                <a:spcPts val="0"/>
              </a:spcAft>
              <a:buClr>
                <a:schemeClr val="accent1"/>
              </a:buClr>
              <a:buSzPts val="1800"/>
              <a:buChar char="●"/>
            </a:pPr>
            <a:r>
              <a:rPr lang="en-US" sz="1200"/>
              <a:t>Add other features such as reviewer’s behavior (e.g., multiple reviews uploaded at the same time from a single reviewer can be considered as fraudulent)</a:t>
            </a:r>
            <a:endParaRPr/>
          </a:p>
          <a:p>
            <a:pPr indent="0" lvl="1" marL="571500" rtl="0" algn="l">
              <a:lnSpc>
                <a:spcPct val="150000"/>
              </a:lnSpc>
              <a:spcBef>
                <a:spcPts val="0"/>
              </a:spcBef>
              <a:spcAft>
                <a:spcPts val="0"/>
              </a:spcAft>
              <a:buClr>
                <a:schemeClr val="accent1"/>
              </a:buClr>
              <a:buSzPts val="1800"/>
              <a:buNone/>
            </a:pPr>
            <a:r>
              <a:t/>
            </a:r>
            <a:endParaRPr sz="1200"/>
          </a:p>
        </p:txBody>
      </p:sp>
      <p:sp>
        <p:nvSpPr>
          <p:cNvPr id="1607" name="Google Shape;1607;p41"/>
          <p:cNvSpPr txBox="1"/>
          <p:nvPr>
            <p:ph type="title"/>
          </p:nvPr>
        </p:nvSpPr>
        <p:spPr>
          <a:xfrm>
            <a:off x="720000" y="438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sz="2800"/>
              <a:t>Reflection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1" name="Shape 1611"/>
        <p:cNvGrpSpPr/>
        <p:nvPr/>
      </p:nvGrpSpPr>
      <p:grpSpPr>
        <a:xfrm>
          <a:off x="0" y="0"/>
          <a:ext cx="0" cy="0"/>
          <a:chOff x="0" y="0"/>
          <a:chExt cx="0" cy="0"/>
        </a:xfrm>
      </p:grpSpPr>
      <p:sp>
        <p:nvSpPr>
          <p:cNvPr id="1612" name="Google Shape;1612;p42"/>
          <p:cNvSpPr txBox="1"/>
          <p:nvPr>
            <p:ph type="ctrTitle"/>
          </p:nvPr>
        </p:nvSpPr>
        <p:spPr>
          <a:xfrm>
            <a:off x="720000" y="794600"/>
            <a:ext cx="4004400" cy="141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n-US" sz="4400"/>
              <a:t>Thank You!</a:t>
            </a:r>
            <a:endParaRPr/>
          </a:p>
        </p:txBody>
      </p:sp>
      <p:sp>
        <p:nvSpPr>
          <p:cNvPr id="1613" name="Google Shape;1613;p42"/>
          <p:cNvSpPr txBox="1"/>
          <p:nvPr/>
        </p:nvSpPr>
        <p:spPr>
          <a:xfrm>
            <a:off x="720000" y="4027800"/>
            <a:ext cx="2531700" cy="27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US" sz="1000" u="none" cap="none" strike="noStrike">
                <a:solidFill>
                  <a:schemeClr val="lt1"/>
                </a:solidFill>
                <a:latin typeface="Open Sans"/>
                <a:ea typeface="Open Sans"/>
                <a:cs typeface="Open Sans"/>
                <a:sym typeface="Open Sans"/>
              </a:rPr>
              <a:t>Please keep this slide for attribution.</a:t>
            </a:r>
            <a:endParaRPr b="0" i="0" sz="1000" u="none" cap="none" strike="noStrike">
              <a:solidFill>
                <a:schemeClr val="lt1"/>
              </a:solidFill>
              <a:latin typeface="Open Sans"/>
              <a:ea typeface="Open Sans"/>
              <a:cs typeface="Open Sans"/>
              <a:sym typeface="Open Sans"/>
            </a:endParaRPr>
          </a:p>
        </p:txBody>
      </p:sp>
      <p:sp>
        <p:nvSpPr>
          <p:cNvPr id="1614" name="Google Shape;1614;p42"/>
          <p:cNvSpPr txBox="1"/>
          <p:nvPr>
            <p:ph idx="1" type="subTitle"/>
          </p:nvPr>
        </p:nvSpPr>
        <p:spPr>
          <a:xfrm>
            <a:off x="720000" y="2287750"/>
            <a:ext cx="4709100" cy="1416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600"/>
              <a:buNone/>
            </a:pPr>
            <a:r>
              <a:rPr lang="en-US" sz="2000"/>
              <a:t>Any Questions?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43"/>
          <p:cNvSpPr txBox="1"/>
          <p:nvPr>
            <p:ph type="title"/>
          </p:nvPr>
        </p:nvSpPr>
        <p:spPr>
          <a:xfrm>
            <a:off x="762000" y="438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Reference</a:t>
            </a:r>
            <a:endParaRPr/>
          </a:p>
        </p:txBody>
      </p:sp>
      <p:sp>
        <p:nvSpPr>
          <p:cNvPr id="1620" name="Google Shape;1620;p43"/>
          <p:cNvSpPr txBox="1"/>
          <p:nvPr>
            <p:ph idx="1" type="subTitle"/>
          </p:nvPr>
        </p:nvSpPr>
        <p:spPr>
          <a:xfrm>
            <a:off x="609600" y="1504950"/>
            <a:ext cx="7162800" cy="2400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accent1"/>
              </a:buClr>
              <a:buSzPts val="1600"/>
              <a:buFont typeface="Arial"/>
              <a:buChar char="•"/>
            </a:pPr>
            <a:r>
              <a:rPr lang="en-US" sz="1600">
                <a:latin typeface="Arial"/>
                <a:ea typeface="Arial"/>
                <a:cs typeface="Arial"/>
                <a:sym typeface="Arial"/>
              </a:rPr>
              <a:t>https://colab.research.google.com/github/JohnSnowLabs/spark-nlp-workshop/blob/master/tutorials/streamlit_notebooks/ABSA_Inference.ipynb</a:t>
            </a:r>
            <a:endParaRPr sz="16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
          <p:cNvSpPr txBox="1"/>
          <p:nvPr>
            <p:ph idx="1" type="subTitle"/>
          </p:nvPr>
        </p:nvSpPr>
        <p:spPr>
          <a:xfrm>
            <a:off x="609600" y="1504950"/>
            <a:ext cx="6705599" cy="3886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1"/>
              </a:buClr>
              <a:buSzPts val="1800"/>
              <a:buFont typeface="Open Sans"/>
              <a:buChar char="●"/>
            </a:pPr>
            <a:r>
              <a:rPr b="1" lang="en-US" sz="1400"/>
              <a:t>Enlarge review dataset </a:t>
            </a:r>
            <a:endParaRPr/>
          </a:p>
          <a:p>
            <a:pPr indent="0" lvl="0" marL="114300" rtl="0" algn="l">
              <a:lnSpc>
                <a:spcPct val="150000"/>
              </a:lnSpc>
              <a:spcBef>
                <a:spcPts val="1600"/>
              </a:spcBef>
              <a:spcAft>
                <a:spcPts val="0"/>
              </a:spcAft>
              <a:buClr>
                <a:schemeClr val="accent1"/>
              </a:buClr>
              <a:buSzPts val="1800"/>
              <a:buNone/>
            </a:pPr>
            <a:r>
              <a:rPr lang="en-US" sz="1400"/>
              <a:t>Predict rating and evaluate reviews from other platforms</a:t>
            </a:r>
            <a:endParaRPr b="1" sz="1400"/>
          </a:p>
          <a:p>
            <a:pPr indent="-342900" lvl="0" marL="457200" rtl="0" algn="l">
              <a:lnSpc>
                <a:spcPct val="150000"/>
              </a:lnSpc>
              <a:spcBef>
                <a:spcPts val="1600"/>
              </a:spcBef>
              <a:spcAft>
                <a:spcPts val="0"/>
              </a:spcAft>
              <a:buClr>
                <a:schemeClr val="accent1"/>
              </a:buClr>
              <a:buSzPts val="1800"/>
              <a:buChar char="●"/>
            </a:pPr>
            <a:r>
              <a:rPr b="1" lang="en-US" sz="1400"/>
              <a:t>Improve rating authenticity </a:t>
            </a:r>
            <a:endParaRPr/>
          </a:p>
          <a:p>
            <a:pPr indent="0" lvl="0" marL="114300" rtl="0" algn="l">
              <a:lnSpc>
                <a:spcPct val="150000"/>
              </a:lnSpc>
              <a:spcBef>
                <a:spcPts val="1600"/>
              </a:spcBef>
              <a:spcAft>
                <a:spcPts val="0"/>
              </a:spcAft>
              <a:buClr>
                <a:schemeClr val="accent1"/>
              </a:buClr>
              <a:buSzPts val="1800"/>
              <a:buNone/>
            </a:pPr>
            <a:r>
              <a:rPr lang="en-US" sz="1400"/>
              <a:t>Identify fake reviews</a:t>
            </a:r>
            <a:endParaRPr/>
          </a:p>
          <a:p>
            <a:pPr indent="-342900" lvl="0" marL="457200" rtl="0" algn="l">
              <a:lnSpc>
                <a:spcPct val="150000"/>
              </a:lnSpc>
              <a:spcBef>
                <a:spcPts val="1600"/>
              </a:spcBef>
              <a:spcAft>
                <a:spcPts val="0"/>
              </a:spcAft>
              <a:buClr>
                <a:schemeClr val="accent1"/>
              </a:buClr>
              <a:buSzPts val="1800"/>
              <a:buFont typeface="Open Sans"/>
              <a:buChar char="●"/>
            </a:pPr>
            <a:r>
              <a:rPr b="1" lang="en-US" sz="1400"/>
              <a:t>Provide various review aspects</a:t>
            </a:r>
            <a:endParaRPr/>
          </a:p>
          <a:p>
            <a:pPr indent="0" lvl="0" marL="114300" rtl="0" algn="l">
              <a:lnSpc>
                <a:spcPct val="150000"/>
              </a:lnSpc>
              <a:spcBef>
                <a:spcPts val="1600"/>
              </a:spcBef>
              <a:spcAft>
                <a:spcPts val="1600"/>
              </a:spcAft>
              <a:buClr>
                <a:schemeClr val="accent1"/>
              </a:buClr>
              <a:buSzPts val="1800"/>
              <a:buNone/>
            </a:pPr>
            <a:r>
              <a:rPr lang="en-US" sz="1400"/>
              <a:t>Visualize factors contribute to rating </a:t>
            </a:r>
            <a:endParaRPr b="1" sz="1400"/>
          </a:p>
        </p:txBody>
      </p:sp>
      <p:sp>
        <p:nvSpPr>
          <p:cNvPr id="950" name="Google Shape;950;p5"/>
          <p:cNvSpPr txBox="1"/>
          <p:nvPr>
            <p:ph type="title"/>
          </p:nvPr>
        </p:nvSpPr>
        <p:spPr>
          <a:xfrm>
            <a:off x="720000" y="3988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Business Objectives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
          <p:cNvSpPr txBox="1"/>
          <p:nvPr>
            <p:ph type="title"/>
          </p:nvPr>
        </p:nvSpPr>
        <p:spPr>
          <a:xfrm>
            <a:off x="754200" y="3988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Executive Summary</a:t>
            </a:r>
            <a:endParaRPr/>
          </a:p>
        </p:txBody>
      </p:sp>
      <p:sp>
        <p:nvSpPr>
          <p:cNvPr id="956" name="Google Shape;956;p6"/>
          <p:cNvSpPr txBox="1"/>
          <p:nvPr>
            <p:ph idx="1" type="subTitle"/>
          </p:nvPr>
        </p:nvSpPr>
        <p:spPr>
          <a:xfrm>
            <a:off x="685800" y="1352550"/>
            <a:ext cx="6460200" cy="24003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Clr>
                <a:schemeClr val="accent1"/>
              </a:buClr>
              <a:buSzPts val="1800"/>
              <a:buNone/>
            </a:pPr>
            <a:r>
              <a:rPr lang="en-US" sz="1600"/>
              <a:t>Nowadays, both consumers and merchants are relying on review sites such as Yelp when genuine feedback for business is needed. This project aims to predict customers’ ratings by analyzing their reviews about the restaurant on different platforms, detect fake reviews in comments, and analyze key factors that influence customers’ preference on restaurants. </a:t>
            </a:r>
            <a:endParaRPr/>
          </a:p>
          <a:p>
            <a:pPr indent="0" lvl="0" marL="114300" rtl="0" algn="l">
              <a:lnSpc>
                <a:spcPct val="100000"/>
              </a:lnSpc>
              <a:spcBef>
                <a:spcPts val="0"/>
              </a:spcBef>
              <a:spcAft>
                <a:spcPts val="0"/>
              </a:spcAft>
              <a:buClr>
                <a:schemeClr val="accent1"/>
              </a:buClr>
              <a:buSzPts val="1800"/>
              <a:buNone/>
            </a:pPr>
            <a:r>
              <a:t/>
            </a:r>
            <a:endParaRPr sz="1600"/>
          </a:p>
          <a:p>
            <a:pPr indent="0" lvl="0" marL="114300" rtl="0" algn="l">
              <a:lnSpc>
                <a:spcPct val="100000"/>
              </a:lnSpc>
              <a:spcBef>
                <a:spcPts val="0"/>
              </a:spcBef>
              <a:spcAft>
                <a:spcPts val="0"/>
              </a:spcAft>
              <a:buClr>
                <a:schemeClr val="accent1"/>
              </a:buClr>
              <a:buSzPts val="1800"/>
              <a:buNone/>
            </a:pPr>
            <a:r>
              <a:rPr lang="en-US" sz="1600"/>
              <a:t>The problem, binary classification for textual data is addressed through a combination of Yelp company reviews dataset, merchant information dataset, filtered fake review dataset, etc. These datasets are used to perform multiple machine learning algorithms and the success of these models will be compared using performance metrics such as F-1 score, AUC, etc.    </a:t>
            </a:r>
            <a:endParaRPr/>
          </a:p>
          <a:p>
            <a:pPr indent="0" lvl="0" marL="114300" rtl="0" algn="l">
              <a:lnSpc>
                <a:spcPct val="100000"/>
              </a:lnSpc>
              <a:spcBef>
                <a:spcPts val="0"/>
              </a:spcBef>
              <a:spcAft>
                <a:spcPts val="0"/>
              </a:spcAft>
              <a:buClr>
                <a:schemeClr val="accent1"/>
              </a:buClr>
              <a:buSzPts val="1800"/>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7"/>
          <p:cNvSpPr txBox="1"/>
          <p:nvPr>
            <p:ph type="title"/>
          </p:nvPr>
        </p:nvSpPr>
        <p:spPr>
          <a:xfrm>
            <a:off x="754200" y="4381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t>Data Sources</a:t>
            </a:r>
            <a:endParaRPr/>
          </a:p>
        </p:txBody>
      </p:sp>
      <p:graphicFrame>
        <p:nvGraphicFramePr>
          <p:cNvPr id="962" name="Google Shape;962;p7"/>
          <p:cNvGraphicFramePr/>
          <p:nvPr/>
        </p:nvGraphicFramePr>
        <p:xfrm>
          <a:off x="850629" y="1330036"/>
          <a:ext cx="3000000" cy="3000000"/>
        </p:xfrm>
        <a:graphic>
          <a:graphicData uri="http://schemas.openxmlformats.org/drawingml/2006/table">
            <a:tbl>
              <a:tblPr bandRow="1" firstRow="1">
                <a:noFill/>
                <a:tableStyleId>{25859BE2-1AD0-4233-9DBD-F681029CDDA0}</a:tableStyleId>
              </a:tblPr>
              <a:tblGrid>
                <a:gridCol w="3378950"/>
                <a:gridCol w="1921450"/>
                <a:gridCol w="1164175"/>
              </a:tblGrid>
              <a:tr h="394250">
                <a:tc>
                  <a:txBody>
                    <a:bodyPr/>
                    <a:lstStyle/>
                    <a:p>
                      <a:pPr indent="0" lvl="0" marL="0" marR="0" rtl="0" algn="l">
                        <a:lnSpc>
                          <a:spcPct val="100000"/>
                        </a:lnSpc>
                        <a:spcBef>
                          <a:spcPts val="0"/>
                        </a:spcBef>
                        <a:spcAft>
                          <a:spcPts val="0"/>
                        </a:spcAft>
                        <a:buNone/>
                      </a:pPr>
                      <a:r>
                        <a:rPr lang="en-US" sz="1400" u="none" cap="none" strike="noStrike"/>
                        <a:t>Dataset Name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Source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Size</a:t>
                      </a:r>
                      <a:endParaRPr/>
                    </a:p>
                  </a:txBody>
                  <a:tcPr marT="45725" marB="45725" marR="91450" marL="91450"/>
                </a:tc>
              </a:tr>
              <a:tr h="394250">
                <a:tc>
                  <a:txBody>
                    <a:bodyPr/>
                    <a:lstStyle/>
                    <a:p>
                      <a:pPr indent="0" lvl="0" marL="0" marR="0" rtl="0" algn="l">
                        <a:lnSpc>
                          <a:spcPct val="100000"/>
                        </a:lnSpc>
                        <a:spcBef>
                          <a:spcPts val="0"/>
                        </a:spcBef>
                        <a:spcAft>
                          <a:spcPts val="0"/>
                        </a:spcAft>
                        <a:buNone/>
                      </a:pPr>
                      <a:r>
                        <a:rPr lang="en-US" sz="1400" u="none" cap="none" strike="noStrike"/>
                        <a:t>yelp_academic_dataset_checkin.json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sng" cap="none" strike="noStrike">
                          <a:solidFill>
                            <a:schemeClr val="hlink"/>
                          </a:solidFill>
                          <a:hlinkClick r:id="rId3"/>
                        </a:rPr>
                        <a:t>Yelp Website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398.3MB</a:t>
                      </a:r>
                      <a:endParaRPr/>
                    </a:p>
                  </a:txBody>
                  <a:tcPr marT="45725" marB="45725" marR="91450" marL="91450"/>
                </a:tc>
              </a:tr>
              <a:tr h="394250">
                <a:tc>
                  <a:txBody>
                    <a:bodyPr/>
                    <a:lstStyle/>
                    <a:p>
                      <a:pPr indent="0" lvl="0" marL="0" marR="0" rtl="0" algn="l">
                        <a:lnSpc>
                          <a:spcPct val="100000"/>
                        </a:lnSpc>
                        <a:spcBef>
                          <a:spcPts val="0"/>
                        </a:spcBef>
                        <a:spcAft>
                          <a:spcPts val="0"/>
                        </a:spcAft>
                        <a:buNone/>
                      </a:pPr>
                      <a:r>
                        <a:rPr lang="en-US" sz="1400" u="none" cap="none" strike="noStrike"/>
                        <a:t>yelp_academic_dataset_review.json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4"/>
                        </a:rPr>
                        <a:t>Yelp Website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6.94GB</a:t>
                      </a:r>
                      <a:endParaRPr/>
                    </a:p>
                  </a:txBody>
                  <a:tcPr marT="45725" marB="45725" marR="91450" marL="91450"/>
                </a:tc>
              </a:tr>
              <a:tr h="394250">
                <a:tc>
                  <a:txBody>
                    <a:bodyPr/>
                    <a:lstStyle/>
                    <a:p>
                      <a:pPr indent="0" lvl="0" marL="0" marR="0" rtl="0" algn="l">
                        <a:lnSpc>
                          <a:spcPct val="100000"/>
                        </a:lnSpc>
                        <a:spcBef>
                          <a:spcPts val="0"/>
                        </a:spcBef>
                        <a:spcAft>
                          <a:spcPts val="0"/>
                        </a:spcAft>
                        <a:buNone/>
                      </a:pPr>
                      <a:r>
                        <a:rPr lang="en-US" sz="1400" u="none" cap="none" strike="noStrike"/>
                        <a:t>yelp_academic_dataset_tip.json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5"/>
                        </a:rPr>
                        <a:t>Yelp Website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230.3MB</a:t>
                      </a:r>
                      <a:endParaRPr/>
                    </a:p>
                  </a:txBody>
                  <a:tcPr marT="45725" marB="45725" marR="91450" marL="91450"/>
                </a:tc>
              </a:tr>
              <a:tr h="394250">
                <a:tc>
                  <a:txBody>
                    <a:bodyPr/>
                    <a:lstStyle/>
                    <a:p>
                      <a:pPr indent="0" lvl="0" marL="0" marR="0" rtl="0" algn="l">
                        <a:lnSpc>
                          <a:spcPct val="100000"/>
                        </a:lnSpc>
                        <a:spcBef>
                          <a:spcPts val="0"/>
                        </a:spcBef>
                        <a:spcAft>
                          <a:spcPts val="0"/>
                        </a:spcAft>
                        <a:buNone/>
                      </a:pPr>
                      <a:r>
                        <a:rPr lang="en-US" sz="1400" u="none" cap="none" strike="noStrike"/>
                        <a:t>yelp_academic_dataset_user.json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6"/>
                        </a:rPr>
                        <a:t>Yelp Website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3.68GB</a:t>
                      </a:r>
                      <a:endParaRPr/>
                    </a:p>
                  </a:txBody>
                  <a:tcPr marT="45725" marB="45725" marR="91450" marL="91450"/>
                </a:tc>
              </a:tr>
              <a:tr h="394250">
                <a:tc>
                  <a:txBody>
                    <a:bodyPr/>
                    <a:lstStyle/>
                    <a:p>
                      <a:pPr indent="0" lvl="0" marL="0" marR="0" rtl="0" algn="l">
                        <a:lnSpc>
                          <a:spcPct val="100000"/>
                        </a:lnSpc>
                        <a:spcBef>
                          <a:spcPts val="0"/>
                        </a:spcBef>
                        <a:spcAft>
                          <a:spcPts val="0"/>
                        </a:spcAft>
                        <a:buNone/>
                      </a:pPr>
                      <a:r>
                        <a:rPr lang="en-US" sz="1400" u="none" cap="none" strike="noStrike"/>
                        <a:t>yelp_business.json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7"/>
                        </a:rPr>
                        <a:t>Yelp Website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124.4MB</a:t>
                      </a:r>
                      <a:endParaRPr/>
                    </a:p>
                  </a:txBody>
                  <a:tcPr marT="45725" marB="45725" marR="91450" marL="91450"/>
                </a:tc>
              </a:tr>
              <a:tr h="394250">
                <a:tc>
                  <a:txBody>
                    <a:bodyPr/>
                    <a:lstStyle/>
                    <a:p>
                      <a:pPr indent="0" lvl="0" marL="0" marR="0" rtl="0" algn="l">
                        <a:lnSpc>
                          <a:spcPct val="100000"/>
                        </a:lnSpc>
                        <a:spcBef>
                          <a:spcPts val="0"/>
                        </a:spcBef>
                        <a:spcAft>
                          <a:spcPts val="0"/>
                        </a:spcAft>
                        <a:buNone/>
                      </a:pPr>
                      <a:r>
                        <a:rPr lang="en-US" sz="1400" u="none" cap="none" strike="noStrike"/>
                        <a:t>fake_review_train.csv</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8"/>
                        </a:rPr>
                        <a:t>StonyBrook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169.1MB</a:t>
                      </a:r>
                      <a:endParaRPr/>
                    </a:p>
                  </a:txBody>
                  <a:tcPr marT="45725" marB="45725" marR="91450" marL="91450"/>
                </a:tc>
              </a:tr>
              <a:tr h="394250">
                <a:tc>
                  <a:txBody>
                    <a:bodyPr/>
                    <a:lstStyle/>
                    <a:p>
                      <a:pPr indent="0" lvl="0" marL="0" marR="0" rtl="0" algn="l">
                        <a:lnSpc>
                          <a:spcPct val="100000"/>
                        </a:lnSpc>
                        <a:spcBef>
                          <a:spcPts val="0"/>
                        </a:spcBef>
                        <a:spcAft>
                          <a:spcPts val="0"/>
                        </a:spcAft>
                        <a:buNone/>
                      </a:pPr>
                      <a:r>
                        <a:rPr lang="en-US" sz="1400" u="none" cap="none" strike="noStrike"/>
                        <a:t>fake_review_test.csv</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sng" cap="none" strike="noStrike">
                          <a:solidFill>
                            <a:schemeClr val="hlink"/>
                          </a:solidFill>
                          <a:hlinkClick r:id="rId9"/>
                        </a:rPr>
                        <a:t>StonyBrook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24.2MB</a:t>
                      </a:r>
                      <a:endParaRPr/>
                    </a:p>
                  </a:txBody>
                  <a:tcPr marT="45725" marB="45725" marR="91450" marL="91450"/>
                </a:tc>
              </a:tr>
            </a:tbl>
          </a:graphicData>
        </a:graphic>
      </p:graphicFrame>
      <p:sp>
        <p:nvSpPr>
          <p:cNvPr id="963" name="Google Shape;963;p7"/>
          <p:cNvSpPr/>
          <p:nvPr/>
        </p:nvSpPr>
        <p:spPr>
          <a:xfrm>
            <a:off x="5202785" y="4579042"/>
            <a:ext cx="2159917"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accent1"/>
                </a:solidFill>
                <a:latin typeface="Arial"/>
                <a:ea typeface="Arial"/>
                <a:cs typeface="Arial"/>
                <a:sym typeface="Arial"/>
              </a:rPr>
              <a:t>Total: 11.57 GB</a:t>
            </a:r>
            <a:endParaRPr b="0" i="0" sz="1800" u="none" cap="none" strike="noStrike">
              <a:solidFill>
                <a:schemeClr val="accen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8"/>
          <p:cNvPicPr preferRelativeResize="0"/>
          <p:nvPr/>
        </p:nvPicPr>
        <p:blipFill rotWithShape="1">
          <a:blip r:embed="rId3">
            <a:alphaModFix/>
          </a:blip>
          <a:srcRect b="0" l="4308" r="4307" t="0"/>
          <a:stretch/>
        </p:blipFill>
        <p:spPr>
          <a:xfrm>
            <a:off x="5023525" y="1068750"/>
            <a:ext cx="4120476" cy="3006000"/>
          </a:xfrm>
          <a:prstGeom prst="rect">
            <a:avLst/>
          </a:prstGeom>
          <a:noFill/>
          <a:ln>
            <a:noFill/>
          </a:ln>
        </p:spPr>
      </p:pic>
      <p:sp>
        <p:nvSpPr>
          <p:cNvPr id="969" name="Google Shape;969;p8"/>
          <p:cNvSpPr/>
          <p:nvPr/>
        </p:nvSpPr>
        <p:spPr>
          <a:xfrm>
            <a:off x="4419600" y="1068750"/>
            <a:ext cx="2779200" cy="3006000"/>
          </a:xfrm>
          <a:prstGeom prst="rect">
            <a:avLst/>
          </a:prstGeom>
          <a:solidFill>
            <a:schemeClr val="hlink">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8"/>
          <p:cNvSpPr/>
          <p:nvPr/>
        </p:nvSpPr>
        <p:spPr>
          <a:xfrm>
            <a:off x="465275" y="630000"/>
            <a:ext cx="5565600" cy="3938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8"/>
          <p:cNvSpPr txBox="1"/>
          <p:nvPr>
            <p:ph type="title"/>
          </p:nvPr>
        </p:nvSpPr>
        <p:spPr>
          <a:xfrm>
            <a:off x="719998" y="2206769"/>
            <a:ext cx="2916299" cy="104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Data Analysis &amp; Preparation</a:t>
            </a:r>
            <a:endParaRPr/>
          </a:p>
        </p:txBody>
      </p:sp>
      <p:sp>
        <p:nvSpPr>
          <p:cNvPr id="972" name="Google Shape;972;p8"/>
          <p:cNvSpPr txBox="1"/>
          <p:nvPr>
            <p:ph idx="2" type="title"/>
          </p:nvPr>
        </p:nvSpPr>
        <p:spPr>
          <a:xfrm>
            <a:off x="3369625" y="801450"/>
            <a:ext cx="2325600" cy="1790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0"/>
              <a:buNone/>
            </a:pPr>
            <a:r>
              <a:rPr lang="en-US"/>
              <a:t>02</a:t>
            </a:r>
            <a:endParaRPr/>
          </a:p>
        </p:txBody>
      </p:sp>
      <p:sp>
        <p:nvSpPr>
          <p:cNvPr id="973" name="Google Shape;973;p8"/>
          <p:cNvSpPr txBox="1"/>
          <p:nvPr>
            <p:ph idx="1" type="subTitle"/>
          </p:nvPr>
        </p:nvSpPr>
        <p:spPr>
          <a:xfrm>
            <a:off x="719998" y="3676169"/>
            <a:ext cx="29163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t>You can enter a subtitle here if you need it</a:t>
            </a:r>
            <a:endParaRPr/>
          </a:p>
        </p:txBody>
      </p:sp>
      <p:grpSp>
        <p:nvGrpSpPr>
          <p:cNvPr id="974" name="Google Shape;974;p8"/>
          <p:cNvGrpSpPr/>
          <p:nvPr/>
        </p:nvGrpSpPr>
        <p:grpSpPr>
          <a:xfrm>
            <a:off x="5923861" y="1725294"/>
            <a:ext cx="312682" cy="1748105"/>
            <a:chOff x="8954936" y="1923919"/>
            <a:chExt cx="312682" cy="1748105"/>
          </a:xfrm>
        </p:grpSpPr>
        <p:sp>
          <p:nvSpPr>
            <p:cNvPr id="975" name="Google Shape;975;p8"/>
            <p:cNvSpPr/>
            <p:nvPr/>
          </p:nvSpPr>
          <p:spPr>
            <a:xfrm flipH="1">
              <a:off x="8954936" y="1923919"/>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8"/>
            <p:cNvSpPr/>
            <p:nvPr/>
          </p:nvSpPr>
          <p:spPr>
            <a:xfrm flipH="1">
              <a:off x="8954936" y="199596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8"/>
            <p:cNvSpPr/>
            <p:nvPr/>
          </p:nvSpPr>
          <p:spPr>
            <a:xfrm flipH="1">
              <a:off x="8954936" y="207073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8"/>
            <p:cNvSpPr/>
            <p:nvPr/>
          </p:nvSpPr>
          <p:spPr>
            <a:xfrm flipH="1">
              <a:off x="8954936" y="214412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8"/>
            <p:cNvSpPr/>
            <p:nvPr/>
          </p:nvSpPr>
          <p:spPr>
            <a:xfrm flipH="1">
              <a:off x="8954936" y="2218892"/>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8"/>
            <p:cNvSpPr/>
            <p:nvPr/>
          </p:nvSpPr>
          <p:spPr>
            <a:xfrm flipH="1">
              <a:off x="8954936" y="2293664"/>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8"/>
            <p:cNvSpPr/>
            <p:nvPr/>
          </p:nvSpPr>
          <p:spPr>
            <a:xfrm flipH="1">
              <a:off x="8954936" y="2367049"/>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8"/>
            <p:cNvSpPr/>
            <p:nvPr/>
          </p:nvSpPr>
          <p:spPr>
            <a:xfrm flipH="1">
              <a:off x="8954936" y="244182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8"/>
            <p:cNvSpPr/>
            <p:nvPr/>
          </p:nvSpPr>
          <p:spPr>
            <a:xfrm flipH="1">
              <a:off x="8954936" y="2515206"/>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8"/>
            <p:cNvSpPr/>
            <p:nvPr/>
          </p:nvSpPr>
          <p:spPr>
            <a:xfrm flipH="1">
              <a:off x="8954936" y="2589978"/>
              <a:ext cx="312682" cy="43557"/>
            </a:xfrm>
            <a:custGeom>
              <a:rect b="b" l="l" r="r" t="t"/>
              <a:pathLst>
                <a:path extrusionOk="0" fill="none" h="974"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8"/>
            <p:cNvSpPr/>
            <p:nvPr/>
          </p:nvSpPr>
          <p:spPr>
            <a:xfrm flipH="1">
              <a:off x="8954936" y="2664750"/>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8"/>
            <p:cNvSpPr/>
            <p:nvPr/>
          </p:nvSpPr>
          <p:spPr>
            <a:xfrm flipH="1">
              <a:off x="8954936" y="2736794"/>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8"/>
            <p:cNvSpPr/>
            <p:nvPr/>
          </p:nvSpPr>
          <p:spPr>
            <a:xfrm flipH="1">
              <a:off x="8954936" y="281152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8"/>
            <p:cNvSpPr/>
            <p:nvPr/>
          </p:nvSpPr>
          <p:spPr>
            <a:xfrm flipH="1">
              <a:off x="8954936" y="2886293"/>
              <a:ext cx="312682" cy="44899"/>
            </a:xfrm>
            <a:custGeom>
              <a:rect b="b" l="l" r="r" t="t"/>
              <a:pathLst>
                <a:path extrusionOk="0" fill="none" h="1004" w="6992">
                  <a:moveTo>
                    <a:pt x="1" y="912"/>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8"/>
            <p:cNvSpPr/>
            <p:nvPr/>
          </p:nvSpPr>
          <p:spPr>
            <a:xfrm flipH="1">
              <a:off x="8954936" y="2959679"/>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8"/>
            <p:cNvSpPr/>
            <p:nvPr/>
          </p:nvSpPr>
          <p:spPr>
            <a:xfrm flipH="1">
              <a:off x="8954936" y="3034450"/>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8"/>
            <p:cNvSpPr/>
            <p:nvPr/>
          </p:nvSpPr>
          <p:spPr>
            <a:xfrm flipH="1">
              <a:off x="8954936" y="3107881"/>
              <a:ext cx="312682" cy="43513"/>
            </a:xfrm>
            <a:custGeom>
              <a:rect b="b" l="l" r="r" t="t"/>
              <a:pathLst>
                <a:path extrusionOk="0" fill="none" h="973" w="6992">
                  <a:moveTo>
                    <a:pt x="1" y="912"/>
                  </a:moveTo>
                  <a:cubicBezTo>
                    <a:pt x="639" y="97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
            <p:cNvSpPr/>
            <p:nvPr/>
          </p:nvSpPr>
          <p:spPr>
            <a:xfrm flipH="1">
              <a:off x="8954936" y="3182608"/>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
            <p:cNvSpPr/>
            <p:nvPr/>
          </p:nvSpPr>
          <p:spPr>
            <a:xfrm flipH="1">
              <a:off x="8954936" y="3257380"/>
              <a:ext cx="312682" cy="43557"/>
            </a:xfrm>
            <a:custGeom>
              <a:rect b="b" l="l" r="r" t="t"/>
              <a:pathLst>
                <a:path extrusionOk="0" fill="none" h="974" w="6992">
                  <a:moveTo>
                    <a:pt x="1" y="912"/>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
            <p:cNvSpPr/>
            <p:nvPr/>
          </p:nvSpPr>
          <p:spPr>
            <a:xfrm flipH="1">
              <a:off x="8954936" y="3330765"/>
              <a:ext cx="312682" cy="43557"/>
            </a:xfrm>
            <a:custGeom>
              <a:rect b="b" l="l" r="r" t="t"/>
              <a:pathLst>
                <a:path extrusionOk="0" fill="none" h="974" w="6992">
                  <a:moveTo>
                    <a:pt x="1" y="913"/>
                  </a:moveTo>
                  <a:cubicBezTo>
                    <a:pt x="639" y="97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
            <p:cNvSpPr/>
            <p:nvPr/>
          </p:nvSpPr>
          <p:spPr>
            <a:xfrm flipH="1">
              <a:off x="8954936" y="3405537"/>
              <a:ext cx="312682" cy="43557"/>
            </a:xfrm>
            <a:custGeom>
              <a:rect b="b" l="l" r="r" t="t"/>
              <a:pathLst>
                <a:path extrusionOk="0" fill="none" h="974" w="6992">
                  <a:moveTo>
                    <a:pt x="1" y="913"/>
                  </a:moveTo>
                  <a:cubicBezTo>
                    <a:pt x="639" y="973"/>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
            <p:cNvSpPr/>
            <p:nvPr/>
          </p:nvSpPr>
          <p:spPr>
            <a:xfrm flipH="1">
              <a:off x="8954936" y="3477581"/>
              <a:ext cx="312682" cy="44899"/>
            </a:xfrm>
            <a:custGeom>
              <a:rect b="b" l="l" r="r" t="t"/>
              <a:pathLst>
                <a:path extrusionOk="0" fill="none" h="1004" w="6992">
                  <a:moveTo>
                    <a:pt x="1" y="913"/>
                  </a:moveTo>
                  <a:cubicBezTo>
                    <a:pt x="639" y="1004"/>
                    <a:pt x="6992" y="1"/>
                    <a:pt x="6992" y="1"/>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8"/>
            <p:cNvSpPr/>
            <p:nvPr/>
          </p:nvSpPr>
          <p:spPr>
            <a:xfrm flipH="1">
              <a:off x="8954936" y="3552353"/>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8"/>
            <p:cNvSpPr/>
            <p:nvPr/>
          </p:nvSpPr>
          <p:spPr>
            <a:xfrm flipH="1">
              <a:off x="8954936" y="3627125"/>
              <a:ext cx="312682" cy="44899"/>
            </a:xfrm>
            <a:custGeom>
              <a:rect b="b" l="l" r="r" t="t"/>
              <a:pathLst>
                <a:path extrusionOk="0" fill="none" h="1004" w="6992">
                  <a:moveTo>
                    <a:pt x="1" y="912"/>
                  </a:moveTo>
                  <a:cubicBezTo>
                    <a:pt x="639" y="1003"/>
                    <a:pt x="6992" y="0"/>
                    <a:pt x="6992" y="0"/>
                  </a:cubicBezTo>
                </a:path>
              </a:pathLst>
            </a:custGeom>
            <a:noFill/>
            <a:ln cap="flat" cmpd="sng" w="19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grpSp>
        <p:nvGrpSpPr>
          <p:cNvPr id="1003" name="Google Shape;1003;p9"/>
          <p:cNvGrpSpPr/>
          <p:nvPr/>
        </p:nvGrpSpPr>
        <p:grpSpPr>
          <a:xfrm>
            <a:off x="642228" y="2435201"/>
            <a:ext cx="8044572" cy="1616652"/>
            <a:chOff x="266635" y="2211917"/>
            <a:chExt cx="7361578" cy="1616652"/>
          </a:xfrm>
        </p:grpSpPr>
        <p:sp>
          <p:nvSpPr>
            <p:cNvPr id="1004" name="Google Shape;1004;p9"/>
            <p:cNvSpPr txBox="1"/>
            <p:nvPr/>
          </p:nvSpPr>
          <p:spPr>
            <a:xfrm>
              <a:off x="3987250" y="3125975"/>
              <a:ext cx="1322100" cy="370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Raleway Black"/>
                <a:ea typeface="Raleway Black"/>
                <a:cs typeface="Raleway Black"/>
                <a:sym typeface="Raleway Black"/>
              </a:endParaRPr>
            </a:p>
          </p:txBody>
        </p:sp>
        <p:sp>
          <p:nvSpPr>
            <p:cNvPr id="1005" name="Google Shape;1005;p9"/>
            <p:cNvSpPr txBox="1"/>
            <p:nvPr/>
          </p:nvSpPr>
          <p:spPr>
            <a:xfrm>
              <a:off x="266635" y="2228131"/>
              <a:ext cx="1614062" cy="1600438"/>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Create cluster on GCP and Load data into GCP buckets.</a:t>
              </a:r>
              <a:endParaRPr/>
            </a:p>
            <a:p>
              <a:pPr indent="0" lvl="0" marL="1143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Load data into RCC</a:t>
              </a:r>
              <a:endParaRPr b="0" i="0" sz="1400" u="none" cap="none" strike="noStrike">
                <a:solidFill>
                  <a:srgbClr val="000000"/>
                </a:solidFill>
                <a:latin typeface="Arial"/>
                <a:ea typeface="Arial"/>
                <a:cs typeface="Arial"/>
                <a:sym typeface="Arial"/>
              </a:endParaRPr>
            </a:p>
          </p:txBody>
        </p:sp>
        <p:sp>
          <p:nvSpPr>
            <p:cNvPr id="1006" name="Google Shape;1006;p9"/>
            <p:cNvSpPr txBox="1"/>
            <p:nvPr/>
          </p:nvSpPr>
          <p:spPr>
            <a:xfrm>
              <a:off x="1724831" y="2228131"/>
              <a:ext cx="1630529" cy="1384995"/>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Select columns from original dataset that can be used for business objectives.</a:t>
              </a:r>
              <a:endParaRPr b="0" i="0" sz="1400" u="none" cap="none" strike="noStrike">
                <a:solidFill>
                  <a:srgbClr val="000000"/>
                </a:solidFill>
                <a:latin typeface="Arial"/>
                <a:ea typeface="Arial"/>
                <a:cs typeface="Arial"/>
                <a:sym typeface="Arial"/>
              </a:endParaRPr>
            </a:p>
          </p:txBody>
        </p:sp>
        <p:sp>
          <p:nvSpPr>
            <p:cNvPr id="1007" name="Google Shape;1007;p9"/>
            <p:cNvSpPr txBox="1"/>
            <p:nvPr/>
          </p:nvSpPr>
          <p:spPr>
            <a:xfrm>
              <a:off x="3189477" y="2211917"/>
              <a:ext cx="1512000" cy="738664"/>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Join datasets together by mutual columns.</a:t>
              </a:r>
              <a:endParaRPr b="0" i="0" sz="1400" u="none" cap="none" strike="noStrike">
                <a:solidFill>
                  <a:srgbClr val="000000"/>
                </a:solidFill>
                <a:latin typeface="Arial"/>
                <a:ea typeface="Arial"/>
                <a:cs typeface="Arial"/>
                <a:sym typeface="Arial"/>
              </a:endParaRPr>
            </a:p>
          </p:txBody>
        </p:sp>
        <p:sp>
          <p:nvSpPr>
            <p:cNvPr id="1008" name="Google Shape;1008;p9"/>
            <p:cNvSpPr txBox="1"/>
            <p:nvPr/>
          </p:nvSpPr>
          <p:spPr>
            <a:xfrm>
              <a:off x="4551380" y="2228131"/>
              <a:ext cx="1458877" cy="1384995"/>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Unify columns. E.g., relabel star rating 1 &amp; 2 into ”bad”, and rating 4 &amp; 5 into ”good”.</a:t>
              </a:r>
              <a:endParaRPr b="0" i="0" sz="1400" u="none" cap="none" strike="noStrike">
                <a:solidFill>
                  <a:srgbClr val="000000"/>
                </a:solidFill>
                <a:latin typeface="Arial"/>
                <a:ea typeface="Arial"/>
                <a:cs typeface="Arial"/>
                <a:sym typeface="Arial"/>
              </a:endParaRPr>
            </a:p>
          </p:txBody>
        </p:sp>
        <p:sp>
          <p:nvSpPr>
            <p:cNvPr id="1009" name="Google Shape;1009;p9"/>
            <p:cNvSpPr txBox="1"/>
            <p:nvPr/>
          </p:nvSpPr>
          <p:spPr>
            <a:xfrm>
              <a:off x="6116213" y="2228131"/>
              <a:ext cx="1512000" cy="1169551"/>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Only keep numbers from 1-9 and alphabets in text columns such as reviews.</a:t>
              </a:r>
              <a:endParaRPr b="0" i="0" sz="1400" u="none" cap="none" strike="noStrike">
                <a:solidFill>
                  <a:srgbClr val="000000"/>
                </a:solidFill>
                <a:latin typeface="Arial"/>
                <a:ea typeface="Arial"/>
                <a:cs typeface="Arial"/>
                <a:sym typeface="Arial"/>
              </a:endParaRPr>
            </a:p>
          </p:txBody>
        </p:sp>
      </p:grpSp>
      <p:grpSp>
        <p:nvGrpSpPr>
          <p:cNvPr id="1010" name="Google Shape;1010;p9"/>
          <p:cNvGrpSpPr/>
          <p:nvPr/>
        </p:nvGrpSpPr>
        <p:grpSpPr>
          <a:xfrm>
            <a:off x="811924" y="1350475"/>
            <a:ext cx="8027276" cy="840275"/>
            <a:chOff x="811924" y="1352550"/>
            <a:chExt cx="8132276" cy="812851"/>
          </a:xfrm>
        </p:grpSpPr>
        <p:grpSp>
          <p:nvGrpSpPr>
            <p:cNvPr id="1011" name="Google Shape;1011;p9"/>
            <p:cNvGrpSpPr/>
            <p:nvPr/>
          </p:nvGrpSpPr>
          <p:grpSpPr>
            <a:xfrm>
              <a:off x="811924" y="1355002"/>
              <a:ext cx="1629000" cy="796898"/>
              <a:chOff x="719988" y="2130502"/>
              <a:chExt cx="1629000" cy="796898"/>
            </a:xfrm>
          </p:grpSpPr>
          <p:sp>
            <p:nvSpPr>
              <p:cNvPr id="1012" name="Google Shape;1012;p9"/>
              <p:cNvSpPr/>
              <p:nvPr/>
            </p:nvSpPr>
            <p:spPr>
              <a:xfrm>
                <a:off x="719988" y="2260200"/>
                <a:ext cx="1629000" cy="667200"/>
              </a:xfrm>
              <a:prstGeom prst="homePlate">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Data Loading</a:t>
                </a:r>
                <a:endParaRPr b="1" i="0" sz="1400" u="none" cap="none" strike="noStrike">
                  <a:solidFill>
                    <a:srgbClr val="000000"/>
                  </a:solidFill>
                  <a:latin typeface="Arial"/>
                  <a:ea typeface="Arial"/>
                  <a:cs typeface="Arial"/>
                  <a:sym typeface="Arial"/>
                </a:endParaRPr>
              </a:p>
            </p:txBody>
          </p:sp>
          <p:sp>
            <p:nvSpPr>
              <p:cNvPr id="1013" name="Google Shape;1013;p9"/>
              <p:cNvSpPr/>
              <p:nvPr/>
            </p:nvSpPr>
            <p:spPr>
              <a:xfrm>
                <a:off x="719988" y="2130502"/>
                <a:ext cx="1629000" cy="667199"/>
              </a:xfrm>
              <a:prstGeom prst="homePlate">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p9"/>
            <p:cNvGrpSpPr/>
            <p:nvPr/>
          </p:nvGrpSpPr>
          <p:grpSpPr>
            <a:xfrm>
              <a:off x="2440936" y="1352550"/>
              <a:ext cx="1629000" cy="812851"/>
              <a:chOff x="2349000" y="2128050"/>
              <a:chExt cx="1629000" cy="812851"/>
            </a:xfrm>
          </p:grpSpPr>
          <p:sp>
            <p:nvSpPr>
              <p:cNvPr id="1015" name="Google Shape;1015;p9"/>
              <p:cNvSpPr/>
              <p:nvPr/>
            </p:nvSpPr>
            <p:spPr>
              <a:xfrm>
                <a:off x="2349000" y="2273701"/>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Select Column</a:t>
                </a:r>
                <a:endParaRPr b="1" i="0" sz="1400" u="none" cap="none" strike="noStrike">
                  <a:solidFill>
                    <a:srgbClr val="000000"/>
                  </a:solidFill>
                  <a:latin typeface="Arial"/>
                  <a:ea typeface="Arial"/>
                  <a:cs typeface="Arial"/>
                  <a:sym typeface="Arial"/>
                </a:endParaRPr>
              </a:p>
            </p:txBody>
          </p:sp>
          <p:sp>
            <p:nvSpPr>
              <p:cNvPr id="1016" name="Google Shape;1016;p9"/>
              <p:cNvSpPr/>
              <p:nvPr/>
            </p:nvSpPr>
            <p:spPr>
              <a:xfrm>
                <a:off x="2349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7" name="Google Shape;1017;p9"/>
            <p:cNvGrpSpPr/>
            <p:nvPr/>
          </p:nvGrpSpPr>
          <p:grpSpPr>
            <a:xfrm>
              <a:off x="4069936" y="1352550"/>
              <a:ext cx="1629000" cy="812850"/>
              <a:chOff x="3978000" y="2128050"/>
              <a:chExt cx="1629000" cy="812850"/>
            </a:xfrm>
          </p:grpSpPr>
          <p:sp>
            <p:nvSpPr>
              <p:cNvPr id="1018" name="Google Shape;1018;p9"/>
              <p:cNvSpPr/>
              <p:nvPr/>
            </p:nvSpPr>
            <p:spPr>
              <a:xfrm>
                <a:off x="3978000" y="2273700"/>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Join Tables</a:t>
                </a:r>
                <a:endParaRPr b="1" i="0" sz="1400" u="none" cap="none" strike="noStrike">
                  <a:solidFill>
                    <a:srgbClr val="000000"/>
                  </a:solidFill>
                  <a:latin typeface="Arial"/>
                  <a:ea typeface="Arial"/>
                  <a:cs typeface="Arial"/>
                  <a:sym typeface="Arial"/>
                </a:endParaRPr>
              </a:p>
            </p:txBody>
          </p:sp>
          <p:sp>
            <p:nvSpPr>
              <p:cNvPr id="1019" name="Google Shape;1019;p9"/>
              <p:cNvSpPr/>
              <p:nvPr/>
            </p:nvSpPr>
            <p:spPr>
              <a:xfrm>
                <a:off x="3978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0" name="Google Shape;1020;p9"/>
            <p:cNvGrpSpPr/>
            <p:nvPr/>
          </p:nvGrpSpPr>
          <p:grpSpPr>
            <a:xfrm>
              <a:off x="5698936" y="1352550"/>
              <a:ext cx="1629000" cy="812850"/>
              <a:chOff x="5607000" y="2128050"/>
              <a:chExt cx="1629000" cy="812850"/>
            </a:xfrm>
          </p:grpSpPr>
          <p:sp>
            <p:nvSpPr>
              <p:cNvPr id="1021" name="Google Shape;1021;p9"/>
              <p:cNvSpPr/>
              <p:nvPr/>
            </p:nvSpPr>
            <p:spPr>
              <a:xfrm>
                <a:off x="5607000" y="2273700"/>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Relabel</a:t>
                </a:r>
                <a:endParaRPr b="1" i="0" sz="1400" u="none" cap="none" strike="noStrike">
                  <a:solidFill>
                    <a:srgbClr val="000000"/>
                  </a:solidFill>
                  <a:latin typeface="Arial"/>
                  <a:ea typeface="Arial"/>
                  <a:cs typeface="Arial"/>
                  <a:sym typeface="Arial"/>
                </a:endParaRPr>
              </a:p>
            </p:txBody>
          </p:sp>
          <p:sp>
            <p:nvSpPr>
              <p:cNvPr id="1022" name="Google Shape;1022;p9"/>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3" name="Google Shape;1023;p9"/>
            <p:cNvGrpSpPr/>
            <p:nvPr/>
          </p:nvGrpSpPr>
          <p:grpSpPr>
            <a:xfrm>
              <a:off x="7315200" y="1352550"/>
              <a:ext cx="1629000" cy="812850"/>
              <a:chOff x="5607000" y="2128050"/>
              <a:chExt cx="1629000" cy="812850"/>
            </a:xfrm>
          </p:grpSpPr>
          <p:sp>
            <p:nvSpPr>
              <p:cNvPr id="1024" name="Google Shape;1024;p9"/>
              <p:cNvSpPr/>
              <p:nvPr/>
            </p:nvSpPr>
            <p:spPr>
              <a:xfrm>
                <a:off x="5607000" y="2273700"/>
                <a:ext cx="1629000" cy="667200"/>
              </a:xfrm>
              <a:prstGeom prst="chevron">
                <a:avLst>
                  <a:gd fmla="val 50000" name="adj"/>
                </a:avLst>
              </a:prstGeom>
              <a:solidFill>
                <a:schemeClr val="hlink">
                  <a:alpha val="67058"/>
                </a:scheme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Text Only</a:t>
                </a:r>
                <a:endParaRPr b="1" i="0" sz="1400" u="none" cap="none" strike="noStrike">
                  <a:solidFill>
                    <a:srgbClr val="000000"/>
                  </a:solidFill>
                  <a:latin typeface="Arial"/>
                  <a:ea typeface="Arial"/>
                  <a:cs typeface="Arial"/>
                  <a:sym typeface="Arial"/>
                </a:endParaRPr>
              </a:p>
            </p:txBody>
          </p:sp>
          <p:sp>
            <p:nvSpPr>
              <p:cNvPr id="1025" name="Google Shape;1025;p9"/>
              <p:cNvSpPr/>
              <p:nvPr/>
            </p:nvSpPr>
            <p:spPr>
              <a:xfrm>
                <a:off x="5607000" y="2128050"/>
                <a:ext cx="1629000" cy="667200"/>
              </a:xfrm>
              <a:prstGeom prst="chevron">
                <a:avLst>
                  <a:gd fmla="val 50000"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26" name="Google Shape;1026;p9"/>
          <p:cNvSpPr txBox="1"/>
          <p:nvPr/>
        </p:nvSpPr>
        <p:spPr>
          <a:xfrm>
            <a:off x="762000" y="438150"/>
            <a:ext cx="7702550"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Raleway Black"/>
              <a:buNone/>
            </a:pPr>
            <a:r>
              <a:rPr b="0" i="0" lang="en-US" sz="2800" u="none" cap="none" strike="noStrike">
                <a:solidFill>
                  <a:schemeClr val="dk1"/>
                </a:solidFill>
                <a:latin typeface="Raleway Black"/>
                <a:ea typeface="Raleway Black"/>
                <a:cs typeface="Raleway Black"/>
                <a:sym typeface="Raleway Black"/>
              </a:rPr>
              <a:t>Data Preparati0n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ss Media Agency by Slidesgo">
  <a:themeElements>
    <a:clrScheme name="Simple Light">
      <a:dk1>
        <a:srgbClr val="000000"/>
      </a:dk1>
      <a:lt1>
        <a:srgbClr val="FFFFFF"/>
      </a:lt1>
      <a:dk2>
        <a:srgbClr val="595959"/>
      </a:dk2>
      <a:lt2>
        <a:srgbClr val="EEEEEE"/>
      </a:lt2>
      <a:accent1>
        <a:srgbClr val="FF4F4F"/>
      </a:accent1>
      <a:accent2>
        <a:srgbClr val="EFEFEF"/>
      </a:accent2>
      <a:accent3>
        <a:srgbClr val="B7B7B7"/>
      </a:accent3>
      <a:accent4>
        <a:srgbClr val="666666"/>
      </a:accent4>
      <a:accent5>
        <a:srgbClr val="434343"/>
      </a:accent5>
      <a:accent6>
        <a:srgbClr val="000000"/>
      </a:accent6>
      <a:hlink>
        <a:srgbClr val="FF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